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56" r:id="rId3"/>
    <p:sldId id="422" r:id="rId4"/>
    <p:sldId id="258" r:id="rId5"/>
    <p:sldId id="282" r:id="rId6"/>
    <p:sldId id="283" r:id="rId7"/>
    <p:sldId id="257" r:id="rId8"/>
    <p:sldId id="497" r:id="rId9"/>
    <p:sldId id="498" r:id="rId10"/>
    <p:sldId id="465" r:id="rId11"/>
    <p:sldId id="468" r:id="rId12"/>
    <p:sldId id="484" r:id="rId13"/>
    <p:sldId id="488" r:id="rId14"/>
    <p:sldId id="466" r:id="rId15"/>
    <p:sldId id="462" r:id="rId16"/>
    <p:sldId id="463" r:id="rId17"/>
    <p:sldId id="485" r:id="rId18"/>
    <p:sldId id="487" r:id="rId19"/>
    <p:sldId id="486" r:id="rId20"/>
    <p:sldId id="464" r:id="rId21"/>
    <p:sldId id="469" r:id="rId22"/>
    <p:sldId id="470" r:id="rId23"/>
    <p:sldId id="502" r:id="rId24"/>
    <p:sldId id="379" r:id="rId25"/>
    <p:sldId id="491" r:id="rId26"/>
    <p:sldId id="492" r:id="rId27"/>
    <p:sldId id="455" r:id="rId28"/>
    <p:sldId id="471" r:id="rId29"/>
    <p:sldId id="472" r:id="rId30"/>
    <p:sldId id="473" r:id="rId31"/>
    <p:sldId id="481" r:id="rId32"/>
    <p:sldId id="503" r:id="rId33"/>
    <p:sldId id="477" r:id="rId34"/>
    <p:sldId id="474" r:id="rId35"/>
    <p:sldId id="475" r:id="rId36"/>
    <p:sldId id="479" r:id="rId37"/>
    <p:sldId id="381" r:id="rId38"/>
    <p:sldId id="495" r:id="rId39"/>
    <p:sldId id="496" r:id="rId40"/>
    <p:sldId id="494" r:id="rId41"/>
    <p:sldId id="499" r:id="rId42"/>
    <p:sldId id="500" r:id="rId43"/>
    <p:sldId id="501" r:id="rId44"/>
    <p:sldId id="490" r:id="rId45"/>
    <p:sldId id="279" r:id="rId46"/>
    <p:sldId id="460" r:id="rId47"/>
    <p:sldId id="461" r:id="rId48"/>
    <p:sldId id="36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4660"/>
  </p:normalViewPr>
  <p:slideViewPr>
    <p:cSldViewPr snapToGrid="0">
      <p:cViewPr>
        <p:scale>
          <a:sx n="68" d="100"/>
          <a:sy n="68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7F3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  <a:lvl2pPr>
              <a:defRPr>
                <a:solidFill>
                  <a:srgbClr val="CD7F32"/>
                </a:solidFill>
              </a:defRPr>
            </a:lvl2pPr>
            <a:lvl3pPr>
              <a:defRPr>
                <a:solidFill>
                  <a:srgbClr val="CD7F32"/>
                </a:solidFill>
              </a:defRPr>
            </a:lvl3pPr>
            <a:lvl4pPr>
              <a:defRPr>
                <a:solidFill>
                  <a:srgbClr val="CD7F32"/>
                </a:solidFill>
              </a:defRPr>
            </a:lvl4pPr>
            <a:lvl5pPr>
              <a:defRPr>
                <a:solidFill>
                  <a:srgbClr val="CD7F3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77846-F7C1-4AEA-898F-8962E18EEE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3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C2B7C9-718E-4378-8A8B-0EAB41C263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99321-400E-41E1-8FD5-F2B12A3A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0A25D-C543-4A67-AE7D-EC115DACC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7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2BA1-DA85-48A6-B1AE-373CFEACF00E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CD7F3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CD7F3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 Jan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Citizens Data Meetup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24 Jan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Citizens Data Meetup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9115-69D4-4859-B6E8-2BC5E0E9AF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C0F9E-32ED-4AB9-9958-A37A9B8AA8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0"/>
            <a:ext cx="1737360" cy="13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7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D7F3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D7F3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D7F3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D7F3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7F3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7F3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titanic/overvie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house-prices-advanced-regression-techniqu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gif"/><Relationship Id="rId5" Type="http://schemas.openxmlformats.org/officeDocument/2006/relationships/image" Target="../media/image18.jp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hHAfYrNYe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method" TargetMode="External"/><Relationship Id="rId2" Type="http://schemas.openxmlformats.org/officeDocument/2006/relationships/hyperlink" Target="https://en.wikipedia.org/wiki/Support-vector_machi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futurology.com/podcast" TargetMode="External"/><Relationship Id="rId5" Type="http://schemas.openxmlformats.org/officeDocument/2006/relationships/hyperlink" Target="https://www.datacamp.com/community/podcast" TargetMode="External"/><Relationship Id="rId4" Type="http://schemas.openxmlformats.org/officeDocument/2006/relationships/hyperlink" Target="https://en.wikipedia.org/wiki/Vapnik%E2%80%93Chervonenkis_dimensio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ocsavage" TargetMode="External"/><Relationship Id="rId2" Type="http://schemas.openxmlformats.org/officeDocument/2006/relationships/hyperlink" Target="https://www.linkedin.com/in/craig-doc-sav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vageDoc/" TargetMode="External"/><Relationship Id="rId4" Type="http://schemas.openxmlformats.org/officeDocument/2006/relationships/hyperlink" Target="https://goo.gl/Mjp6Sc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podcas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www.datacamp.com/community/podcast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podcast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2354" y="1041400"/>
            <a:ext cx="9915646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D7F32"/>
                </a:solidFill>
              </a:rPr>
              <a:t>Practical Approaches to Mathematical Tools:</a:t>
            </a:r>
            <a:br>
              <a:rPr lang="en-US" b="1" dirty="0">
                <a:solidFill>
                  <a:srgbClr val="CD7F32"/>
                </a:solidFill>
              </a:rPr>
            </a:br>
            <a:r>
              <a:rPr lang="en-US" sz="3200" b="1" i="1" dirty="0">
                <a:solidFill>
                  <a:srgbClr val="CD7F32"/>
                </a:solidFill>
              </a:rPr>
              <a:t>Support Vector Machines</a:t>
            </a:r>
            <a:endParaRPr lang="en-US" sz="4400" i="1" dirty="0">
              <a:solidFill>
                <a:srgbClr val="CD7F3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5843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D7F32"/>
                </a:solidFill>
                <a:ea typeface="+mj-ea"/>
                <a:cs typeface="+mj-cs"/>
              </a:rPr>
              <a:t>Craig Savage, PhD, MBA</a:t>
            </a:r>
          </a:p>
          <a:p>
            <a:endParaRPr lang="en-US" sz="4400" dirty="0">
              <a:solidFill>
                <a:srgbClr val="CD7F32"/>
              </a:solidFill>
              <a:ea typeface="+mj-ea"/>
              <a:cs typeface="+mj-cs"/>
            </a:endParaRPr>
          </a:p>
          <a:p>
            <a:r>
              <a:rPr lang="en-US" sz="3500" dirty="0">
                <a:solidFill>
                  <a:srgbClr val="CD7F32"/>
                </a:solidFill>
                <a:ea typeface="+mj-ea"/>
                <a:cs typeface="+mj-cs"/>
              </a:rPr>
              <a:t>Citizen Data Scientists - Melbourne</a:t>
            </a:r>
          </a:p>
        </p:txBody>
      </p:sp>
    </p:spTree>
    <p:extLst>
      <p:ext uri="{BB962C8B-B14F-4D97-AF65-F5344CB8AC3E}">
        <p14:creationId xmlns:p14="http://schemas.microsoft.com/office/powerpoint/2010/main" val="202405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A8C5-E421-4992-9986-583F0FB4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Ulmer’s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A1CB-A9B4-4E79-B930-58D4FD99DA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Dr Mel Ulmer – professor of Astronomy at </a:t>
            </a:r>
            <a:r>
              <a:rPr lang="en-AU" dirty="0" err="1"/>
              <a:t>Northwestern</a:t>
            </a:r>
            <a:r>
              <a:rPr lang="en-AU" dirty="0"/>
              <a:t> University</a:t>
            </a:r>
          </a:p>
          <a:p>
            <a:r>
              <a:rPr lang="en-AU" dirty="0"/>
              <a:t>Ulmer’s Law: “</a:t>
            </a:r>
            <a:r>
              <a:rPr lang="en-AU" i="1" dirty="0"/>
              <a:t>For every equation you put in a talk, you lose 10% of your audience.</a:t>
            </a:r>
            <a:r>
              <a:rPr lang="en-AU" dirty="0"/>
              <a:t>”</a:t>
            </a:r>
          </a:p>
          <a:p>
            <a:r>
              <a:rPr lang="en-AU" dirty="0"/>
              <a:t>Corollary: “</a:t>
            </a:r>
            <a:r>
              <a:rPr lang="en-AU" i="1" dirty="0"/>
              <a:t>Ulmer’s Law can be expressed as an equation, but you’d lose 10% of your audience.”</a:t>
            </a:r>
          </a:p>
          <a:p>
            <a:r>
              <a:rPr lang="en-AU" dirty="0"/>
              <a:t>Test: Show equations without discussion</a:t>
            </a:r>
          </a:p>
        </p:txBody>
      </p:sp>
      <p:pic>
        <p:nvPicPr>
          <p:cNvPr id="6" name="Content Placeholder 5" descr="A photo of Prof Mel Ulmer&#10;">
            <a:extLst>
              <a:ext uri="{FF2B5EF4-FFF2-40B4-BE49-F238E27FC236}">
                <a16:creationId xmlns:a16="http://schemas.microsoft.com/office/drawing/2014/main" id="{6C969DEA-43C1-431F-9139-E66559D0C6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825624"/>
            <a:ext cx="3355340" cy="4194175"/>
          </a:xfrm>
        </p:spPr>
      </p:pic>
    </p:spTree>
    <p:extLst>
      <p:ext uri="{BB962C8B-B14F-4D97-AF65-F5344CB8AC3E}">
        <p14:creationId xmlns:p14="http://schemas.microsoft.com/office/powerpoint/2010/main" val="269899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39A5-D8B0-44A5-B183-B2505EC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6DD840-C697-487E-882E-57F3FA42B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Minimise: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 algn="ctr">
                  <a:buNone/>
                </a:pPr>
                <a:r>
                  <a:rPr lang="en-AU" b="0" dirty="0"/>
                  <a:t>Subject to: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6DD840-C697-487E-882E-57F3FA42B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31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39A5-D8B0-44A5-B183-B2505EC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6DD840-C697-487E-882E-57F3FA42B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Minimise: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 algn="ctr">
                  <a:buNone/>
                </a:pPr>
                <a:r>
                  <a:rPr lang="en-AU" b="0" dirty="0"/>
                  <a:t>Subject to: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6DD840-C697-487E-882E-57F3FA42B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ene Wilder as Willy Wonka with a blank look, and a caption saying &quot;Please, tell us more.&quot;&#10;">
            <a:extLst>
              <a:ext uri="{FF2B5EF4-FFF2-40B4-BE49-F238E27FC236}">
                <a16:creationId xmlns:a16="http://schemas.microsoft.com/office/drawing/2014/main" id="{DA56C90E-F9D1-40B3-A932-ECCA5AD56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009775"/>
            <a:ext cx="6712249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8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DAA9-2520-4B6A-9A45-D2D2CA9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6C117-7BA6-4AA0-BFAC-2D046E6A08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General introduction of Classification and Regression</a:t>
            </a:r>
          </a:p>
          <a:p>
            <a:pPr lvl="1"/>
            <a:r>
              <a:rPr lang="en-AU" dirty="0"/>
              <a:t>Toy problems for ease of visualisation/discussion</a:t>
            </a:r>
          </a:p>
          <a:p>
            <a:r>
              <a:rPr lang="en-AU" dirty="0"/>
              <a:t>Kaggle data – open problems:</a:t>
            </a:r>
          </a:p>
          <a:p>
            <a:pPr lvl="1"/>
            <a:r>
              <a:rPr lang="en-AU" dirty="0"/>
              <a:t>Classification – Titanic data set</a:t>
            </a:r>
          </a:p>
          <a:p>
            <a:pPr lvl="1"/>
            <a:r>
              <a:rPr lang="en-AU" dirty="0"/>
              <a:t>Regression – House price data</a:t>
            </a:r>
          </a:p>
          <a:p>
            <a:pPr lvl="2"/>
            <a:endParaRPr lang="en-AU" dirty="0"/>
          </a:p>
          <a:p>
            <a:r>
              <a:rPr lang="en-AU" dirty="0"/>
              <a:t>Practical guide to algorithms – even if you’re not using SVM!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760C2D-D189-4C15-8BD1-3010D8E063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665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DAA9-2520-4B6A-9A45-D2D2CA9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6C117-7BA6-4AA0-BFAC-2D046E6A08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General introduction of Classification and Regression</a:t>
            </a:r>
          </a:p>
          <a:p>
            <a:pPr lvl="1"/>
            <a:r>
              <a:rPr lang="en-AU" dirty="0"/>
              <a:t>Toy problems for ease of visualisation/discussion</a:t>
            </a:r>
          </a:p>
          <a:p>
            <a:r>
              <a:rPr lang="en-AU" dirty="0"/>
              <a:t>Kaggle data – open problems:</a:t>
            </a:r>
          </a:p>
          <a:p>
            <a:pPr lvl="1"/>
            <a:r>
              <a:rPr lang="en-AU" dirty="0"/>
              <a:t>Classification – Titanic data set</a:t>
            </a:r>
          </a:p>
          <a:p>
            <a:pPr lvl="1"/>
            <a:r>
              <a:rPr lang="en-AU" dirty="0"/>
              <a:t>Regression – House price data</a:t>
            </a:r>
          </a:p>
          <a:p>
            <a:pPr lvl="2"/>
            <a:endParaRPr lang="en-AU" dirty="0"/>
          </a:p>
          <a:p>
            <a:r>
              <a:rPr lang="en-AU" dirty="0"/>
              <a:t>Practical guide to algorithms – even if you’re not using SVM!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BFC7F232-8110-4C0C-B435-C6313B2A8D1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/>
              <a:lstStyle/>
              <a:p>
                <a:r>
                  <a:rPr lang="en-AU" dirty="0"/>
                  <a:t>Minimise: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 err="1"/>
                  <a:t>s</a:t>
                </a:r>
                <a:r>
                  <a:rPr lang="en-AU" b="0" dirty="0" err="1"/>
                  <a:t>.t.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BFC7F232-8110-4C0C-B435-C6313B2A8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9908B8-1A2B-4980-BA80-DD59C6899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89" y="2353525"/>
            <a:ext cx="551462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2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E483-2234-44F6-815C-D60B8BAF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DDC89-AFA0-4C1E-A6E2-E672D32D6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Predicting discrete outcomes</a:t>
            </a:r>
          </a:p>
        </p:txBody>
      </p:sp>
    </p:spTree>
    <p:extLst>
      <p:ext uri="{BB962C8B-B14F-4D97-AF65-F5344CB8AC3E}">
        <p14:creationId xmlns:p14="http://schemas.microsoft.com/office/powerpoint/2010/main" val="81646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2B76E5-698A-43F3-B031-21DDC70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3709E6-AAA4-436B-9151-69C897078E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Construct mapping from input variables to binary (or multi-class) outcome flag</a:t>
            </a:r>
          </a:p>
          <a:p>
            <a:r>
              <a:rPr lang="en-AU" dirty="0"/>
              <a:t>Visualisation via </a:t>
            </a:r>
            <a:r>
              <a:rPr lang="en-AU" i="1" dirty="0"/>
              <a:t>Decision Boundary</a:t>
            </a:r>
          </a:p>
          <a:p>
            <a:pPr lvl="1"/>
            <a:r>
              <a:rPr lang="en-AU" dirty="0"/>
              <a:t>Line in 2-D</a:t>
            </a:r>
          </a:p>
          <a:p>
            <a:pPr lvl="1"/>
            <a:r>
              <a:rPr lang="en-AU" dirty="0"/>
              <a:t>Plane in 3-D </a:t>
            </a:r>
          </a:p>
          <a:p>
            <a:pPr lvl="1"/>
            <a:r>
              <a:rPr lang="en-AU" dirty="0"/>
              <a:t>Generally referred as a “hyperplane” – hard to visualise</a:t>
            </a:r>
          </a:p>
          <a:p>
            <a:pPr lvl="1"/>
            <a:endParaRPr lang="en-AU" dirty="0"/>
          </a:p>
        </p:txBody>
      </p:sp>
      <p:pic>
        <p:nvPicPr>
          <p:cNvPr id="2050" name="Picture 2" descr="f:id:TJO:20140106225602p:plain">
            <a:extLst>
              <a:ext uri="{FF2B5EF4-FFF2-40B4-BE49-F238E27FC236}">
                <a16:creationId xmlns:a16="http://schemas.microsoft.com/office/drawing/2014/main" id="{CAB8741C-2BBE-40F8-B900-6A3CFDA924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51" y="1825625"/>
            <a:ext cx="47232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B3E69E-2D46-4EF0-9F2E-DE746CB650CE}"/>
              </a:ext>
            </a:extLst>
          </p:cNvPr>
          <p:cNvSpPr txBox="1"/>
          <p:nvPr/>
        </p:nvSpPr>
        <p:spPr>
          <a:xfrm>
            <a:off x="5013434" y="6290441"/>
            <a:ext cx="7023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</a:rPr>
              <a:t>https://www.kdnuggets.com/2015/06/decision-boundaries-deep-learning-machine-learning-classifiers.html</a:t>
            </a:r>
          </a:p>
        </p:txBody>
      </p:sp>
    </p:spTree>
    <p:extLst>
      <p:ext uri="{BB962C8B-B14F-4D97-AF65-F5344CB8AC3E}">
        <p14:creationId xmlns:p14="http://schemas.microsoft.com/office/powerpoint/2010/main" val="4742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5ABF-BCAB-4A57-9767-601E2B69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Support Vectors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4D96F24-7588-4CB6-BAE4-A888A83F2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80" y="2130538"/>
            <a:ext cx="4328160" cy="4205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D8B35-004E-49D6-A815-B4E5F9619AB3}"/>
              </a:ext>
            </a:extLst>
          </p:cNvPr>
          <p:cNvSpPr txBox="1"/>
          <p:nvPr/>
        </p:nvSpPr>
        <p:spPr>
          <a:xfrm>
            <a:off x="6746240" y="6354375"/>
            <a:ext cx="526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By </a:t>
            </a:r>
            <a:r>
              <a:rPr lang="en-US" sz="1200" dirty="0" err="1">
                <a:solidFill>
                  <a:schemeClr val="bg1"/>
                </a:solidFill>
              </a:rPr>
              <a:t>Larhmam</a:t>
            </a:r>
            <a:r>
              <a:rPr lang="en-US" sz="1200" dirty="0">
                <a:solidFill>
                  <a:schemeClr val="bg1"/>
                </a:solidFill>
              </a:rPr>
              <a:t> - Own work, CC BY-SA 4.0, https://commons.wikimedia.org/w/index.php?curid=73710028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DBC31C-06F4-4A5A-BB6A-DAE91E6BC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Seek separation of values by line/plane/hyperplane</a:t>
            </a:r>
          </a:p>
          <a:p>
            <a:r>
              <a:rPr lang="en-AU" dirty="0"/>
              <a:t>Two-dimensional example is easiest to graph 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AU" dirty="0">
                <a:sym typeface="Wingdings" panose="05000000000000000000" pitchFamily="2" charset="2"/>
              </a:rPr>
              <a:t>Maximise minimal distance from a point to the decision boundary</a:t>
            </a:r>
            <a:endParaRPr lang="en-A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B067A2-3CEE-471D-B66D-D9609ECB0CB3}"/>
              </a:ext>
            </a:extLst>
          </p:cNvPr>
          <p:cNvCxnSpPr/>
          <p:nvPr/>
        </p:nvCxnSpPr>
        <p:spPr>
          <a:xfrm flipV="1">
            <a:off x="8615680" y="2130538"/>
            <a:ext cx="1107440" cy="4046425"/>
          </a:xfrm>
          <a:prstGeom prst="line">
            <a:avLst/>
          </a:prstGeom>
          <a:ln w="444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75717-C441-41CF-916A-4FC2C02CFE92}"/>
              </a:ext>
            </a:extLst>
          </p:cNvPr>
          <p:cNvGrpSpPr/>
          <p:nvPr/>
        </p:nvGrpSpPr>
        <p:grpSpPr>
          <a:xfrm>
            <a:off x="8930640" y="3616960"/>
            <a:ext cx="345440" cy="1696720"/>
            <a:chOff x="8930640" y="3616960"/>
            <a:chExt cx="345440" cy="169672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71C43CC-3A87-4135-AAAB-E640CDACE01E}"/>
                </a:ext>
              </a:extLst>
            </p:cNvPr>
            <p:cNvCxnSpPr/>
            <p:nvPr/>
          </p:nvCxnSpPr>
          <p:spPr>
            <a:xfrm>
              <a:off x="9093200" y="3616960"/>
              <a:ext cx="182880" cy="812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409614-F4F7-4EC6-8A5F-1E66A478F9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0640" y="5212080"/>
              <a:ext cx="254000" cy="1016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08CA6FD-2431-4C52-8BD3-9176B264E2C0}"/>
              </a:ext>
            </a:extLst>
          </p:cNvPr>
          <p:cNvSpPr/>
          <p:nvPr/>
        </p:nvSpPr>
        <p:spPr>
          <a:xfrm rot="2155997">
            <a:off x="7548880" y="2130538"/>
            <a:ext cx="1381760" cy="2380502"/>
          </a:xfrm>
          <a:prstGeom prst="ellipse">
            <a:avLst/>
          </a:prstGeom>
          <a:solidFill>
            <a:srgbClr val="00B0F0">
              <a:alpha val="3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8BD977-A201-472B-9B79-17AD5E77F6F5}"/>
              </a:ext>
            </a:extLst>
          </p:cNvPr>
          <p:cNvGrpSpPr/>
          <p:nvPr/>
        </p:nvGrpSpPr>
        <p:grpSpPr>
          <a:xfrm>
            <a:off x="7305040" y="2269879"/>
            <a:ext cx="2069427" cy="2315261"/>
            <a:chOff x="7305040" y="2269879"/>
            <a:chExt cx="2069427" cy="231526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3163E5-566C-40FC-BAAD-06BD773E77ED}"/>
                </a:ext>
              </a:extLst>
            </p:cNvPr>
            <p:cNvSpPr/>
            <p:nvPr/>
          </p:nvSpPr>
          <p:spPr>
            <a:xfrm>
              <a:off x="7686040" y="2269879"/>
              <a:ext cx="254000" cy="199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70C8F5A-C219-416A-BA9D-163BA2D5F98B}"/>
                </a:ext>
              </a:extLst>
            </p:cNvPr>
            <p:cNvSpPr/>
            <p:nvPr/>
          </p:nvSpPr>
          <p:spPr>
            <a:xfrm>
              <a:off x="7459682" y="3084169"/>
              <a:ext cx="254000" cy="199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15F50B3-D58E-4BA9-B145-DCBB747393E2}"/>
                </a:ext>
              </a:extLst>
            </p:cNvPr>
            <p:cNvSpPr/>
            <p:nvPr/>
          </p:nvSpPr>
          <p:spPr>
            <a:xfrm>
              <a:off x="7818120" y="2504465"/>
              <a:ext cx="254000" cy="199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49FA5F1-DBF2-412C-ABA8-D46D3DF21E39}"/>
                </a:ext>
              </a:extLst>
            </p:cNvPr>
            <p:cNvSpPr/>
            <p:nvPr/>
          </p:nvSpPr>
          <p:spPr>
            <a:xfrm>
              <a:off x="8143240" y="2727079"/>
              <a:ext cx="254000" cy="199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1369FA9-5B2D-4C76-8F36-EAE25D0258A3}"/>
                </a:ext>
              </a:extLst>
            </p:cNvPr>
            <p:cNvSpPr/>
            <p:nvPr/>
          </p:nvSpPr>
          <p:spPr>
            <a:xfrm>
              <a:off x="7305040" y="4386139"/>
              <a:ext cx="254000" cy="199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980137-E8C7-4B66-B9A8-9397209C385E}"/>
                </a:ext>
              </a:extLst>
            </p:cNvPr>
            <p:cNvSpPr/>
            <p:nvPr/>
          </p:nvSpPr>
          <p:spPr>
            <a:xfrm>
              <a:off x="8742680" y="2309806"/>
              <a:ext cx="254000" cy="199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20ECC92-074D-4EEA-B5C2-603543B572D0}"/>
                </a:ext>
              </a:extLst>
            </p:cNvPr>
            <p:cNvSpPr/>
            <p:nvPr/>
          </p:nvSpPr>
          <p:spPr>
            <a:xfrm>
              <a:off x="7424046" y="3571849"/>
              <a:ext cx="254000" cy="199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4DB78E3-AA87-43A0-A7D9-9CE6E116B5B2}"/>
                </a:ext>
              </a:extLst>
            </p:cNvPr>
            <p:cNvSpPr/>
            <p:nvPr/>
          </p:nvSpPr>
          <p:spPr>
            <a:xfrm>
              <a:off x="9120467" y="2279912"/>
              <a:ext cx="254000" cy="1990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471BD2C1-62A1-4EAE-ABCA-FE23230B1279}"/>
              </a:ext>
            </a:extLst>
          </p:cNvPr>
          <p:cNvSpPr/>
          <p:nvPr/>
        </p:nvSpPr>
        <p:spPr>
          <a:xfrm>
            <a:off x="8220148" y="5049078"/>
            <a:ext cx="257930" cy="24847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E1091-C264-4F2A-BCA8-F00567295944}"/>
              </a:ext>
            </a:extLst>
          </p:cNvPr>
          <p:cNvGrpSpPr/>
          <p:nvPr/>
        </p:nvGrpSpPr>
        <p:grpSpPr>
          <a:xfrm>
            <a:off x="8397240" y="3667969"/>
            <a:ext cx="1186778" cy="962998"/>
            <a:chOff x="8397240" y="3667969"/>
            <a:chExt cx="1186778" cy="96299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59C2286-883E-42F8-AAFC-92ACB2C23D53}"/>
                </a:ext>
              </a:extLst>
            </p:cNvPr>
            <p:cNvCxnSpPr>
              <a:cxnSpLocks/>
            </p:cNvCxnSpPr>
            <p:nvPr/>
          </p:nvCxnSpPr>
          <p:spPr>
            <a:xfrm>
              <a:off x="8397240" y="4308049"/>
              <a:ext cx="345440" cy="322918"/>
            </a:xfrm>
            <a:prstGeom prst="straightConnector1">
              <a:avLst/>
            </a:prstGeom>
            <a:ln w="476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ACDE3C-8BDC-4237-8573-D32117D9EE5E}"/>
                </a:ext>
              </a:extLst>
            </p:cNvPr>
            <p:cNvCxnSpPr>
              <a:cxnSpLocks/>
            </p:cNvCxnSpPr>
            <p:nvPr/>
          </p:nvCxnSpPr>
          <p:spPr>
            <a:xfrm>
              <a:off x="9037320" y="3667969"/>
              <a:ext cx="340360" cy="333325"/>
            </a:xfrm>
            <a:prstGeom prst="straightConnector1">
              <a:avLst/>
            </a:prstGeom>
            <a:ln w="476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0A2A0F-69F8-41BE-A2E2-98FC0EC73D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6080" y="4153750"/>
              <a:ext cx="307938" cy="291250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206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78B2-37BD-4FEA-9EE6-582EF396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Overview: SVM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009398E-5E37-479B-B631-5FF18AAC2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7907" y="2097659"/>
            <a:ext cx="6262183" cy="380726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D3DC0-5A45-48D9-A5DC-7008CEB862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111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C68442E-32AD-4C8D-9B2B-6CECD62378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97659"/>
            <a:ext cx="5181600" cy="3807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78B2-37BD-4FEA-9EE6-582EF396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Overview: SVM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009398E-5E37-479B-B631-5FF18AAC2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7907" y="2097659"/>
            <a:ext cx="6262183" cy="380726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7EC4EBF-8F74-49D3-87F6-961AD2AF5C28}"/>
              </a:ext>
            </a:extLst>
          </p:cNvPr>
          <p:cNvSpPr/>
          <p:nvPr/>
        </p:nvSpPr>
        <p:spPr>
          <a:xfrm>
            <a:off x="4487159" y="3429000"/>
            <a:ext cx="2780907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z=-</a:t>
            </a:r>
            <a:r>
              <a:rPr lang="en-AU" sz="4000" dirty="0" err="1"/>
              <a:t>xy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39672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1D33E-E110-41D8-B6B6-FCA9AE8A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Disclosures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C8E6E-F6A3-43A8-BD52-431F1C02F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628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C68442E-32AD-4C8D-9B2B-6CECD62378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97659"/>
            <a:ext cx="5181600" cy="3807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78B2-37BD-4FEA-9EE6-582EF396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Overview: SVM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C4C24-AD6E-4F70-8067-430CBDE9EA16}"/>
              </a:ext>
            </a:extLst>
          </p:cNvPr>
          <p:cNvSpPr/>
          <p:nvPr/>
        </p:nvSpPr>
        <p:spPr>
          <a:xfrm>
            <a:off x="6560090" y="2097658"/>
            <a:ext cx="4793710" cy="1610741"/>
          </a:xfrm>
          <a:prstGeom prst="rect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  <a:alpha val="21000"/>
                </a:schemeClr>
              </a:gs>
              <a:gs pos="0">
                <a:schemeClr val="accent6">
                  <a:lumMod val="105000"/>
                  <a:satMod val="103000"/>
                  <a:tint val="73000"/>
                </a:schemeClr>
              </a:gs>
              <a:gs pos="0">
                <a:schemeClr val="accent6">
                  <a:lumMod val="105000"/>
                  <a:satMod val="109000"/>
                  <a:tint val="81000"/>
                  <a:alpha val="54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60400-40C9-4F2D-8DE3-909BE7502D7F}"/>
              </a:ext>
            </a:extLst>
          </p:cNvPr>
          <p:cNvSpPr/>
          <p:nvPr/>
        </p:nvSpPr>
        <p:spPr>
          <a:xfrm>
            <a:off x="6560090" y="3707674"/>
            <a:ext cx="4793710" cy="2186368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009398E-5E37-479B-B631-5FF18AAC2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7907" y="2097659"/>
            <a:ext cx="6262183" cy="380726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7EC4EBF-8F74-49D3-87F6-961AD2AF5C28}"/>
              </a:ext>
            </a:extLst>
          </p:cNvPr>
          <p:cNvSpPr/>
          <p:nvPr/>
        </p:nvSpPr>
        <p:spPr>
          <a:xfrm>
            <a:off x="4487159" y="3429000"/>
            <a:ext cx="2780907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z=-</a:t>
            </a:r>
            <a:r>
              <a:rPr lang="en-AU" sz="4000" dirty="0" err="1"/>
              <a:t>xy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658837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034EC8-7AC7-496E-A881-124FDE1A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Support Vector Machines: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03DF4E-7D8F-4EBD-B0C6-E7A305BE5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Consult experts about additional variables</a:t>
            </a:r>
          </a:p>
          <a:p>
            <a:pPr lvl="1"/>
            <a:r>
              <a:rPr lang="en-AU" dirty="0"/>
              <a:t>Expert-driven set of variables</a:t>
            </a:r>
          </a:p>
          <a:p>
            <a:pPr lvl="1"/>
            <a:r>
              <a:rPr lang="en-AU" dirty="0"/>
              <a:t>Importance of interaction effects/higher order terms</a:t>
            </a:r>
          </a:p>
          <a:p>
            <a:pPr lvl="1"/>
            <a:r>
              <a:rPr lang="en-AU" dirty="0"/>
              <a:t>Leverage expert knowledge, but very rare that they cleanly separate data</a:t>
            </a:r>
          </a:p>
          <a:p>
            <a:r>
              <a:rPr lang="en-AU" dirty="0"/>
              <a:t>Kernels provide an alternate means – to be addressed later</a:t>
            </a:r>
          </a:p>
          <a:p>
            <a:r>
              <a:rPr lang="en-AU" dirty="0"/>
              <a:t>Variable list is a secondary reason….</a:t>
            </a:r>
          </a:p>
          <a:p>
            <a:r>
              <a:rPr lang="en-AU" dirty="0"/>
              <a:t>Primary: Gauge stakeholder engagement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57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E969-29C9-4C60-AF76-A59DD37C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Stakeholder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283D4-C459-4456-84B1-A47B34CA3D19}"/>
              </a:ext>
            </a:extLst>
          </p:cNvPr>
          <p:cNvSpPr txBox="1"/>
          <p:nvPr/>
        </p:nvSpPr>
        <p:spPr>
          <a:xfrm>
            <a:off x="716437" y="1690688"/>
            <a:ext cx="3167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CD7F32"/>
                </a:solidFill>
              </a:rPr>
              <a:t>Good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35515-FDB1-4435-B9D9-92DFE383755D}"/>
              </a:ext>
            </a:extLst>
          </p:cNvPr>
          <p:cNvSpPr txBox="1"/>
          <p:nvPr/>
        </p:nvSpPr>
        <p:spPr>
          <a:xfrm>
            <a:off x="5140753" y="1690688"/>
            <a:ext cx="3167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CD7F32"/>
                </a:solidFill>
              </a:rPr>
              <a:t>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62E2E-ED6F-4526-BE5E-E01441B359D8}"/>
              </a:ext>
            </a:extLst>
          </p:cNvPr>
          <p:cNvSpPr txBox="1"/>
          <p:nvPr/>
        </p:nvSpPr>
        <p:spPr>
          <a:xfrm>
            <a:off x="9231983" y="1580709"/>
            <a:ext cx="3167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CD7F32"/>
                </a:solidFill>
              </a:rPr>
              <a:t>Ugly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3C24E-6F2E-4C71-9473-5CFEC2BE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2" y="2856322"/>
            <a:ext cx="3987381" cy="3007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96ABF9-54A0-4037-9C55-81B41A12B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68" y="2856322"/>
            <a:ext cx="4108427" cy="3007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F2528B-1B26-4EB3-9CA3-AD25F2B85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596" y="2856322"/>
            <a:ext cx="3235056" cy="30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B721C4-47A2-433A-BFC1-752D2BCD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Kernels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50153D-2B2E-4133-9839-C7550635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Kernel Functions</a:t>
            </a:r>
          </a:p>
          <a:p>
            <a:pPr lvl="1"/>
            <a:r>
              <a:rPr lang="en-AU" dirty="0"/>
              <a:t>…you don’t need to explicitly map data to a higher dimensional space. You only need to know what the dot products are. The so-called “Kernel trick”</a:t>
            </a:r>
          </a:p>
          <a:p>
            <a:r>
              <a:rPr lang="en-AU" dirty="0"/>
              <a:t>Mathematics for admissible functions</a:t>
            </a:r>
          </a:p>
          <a:p>
            <a:pPr lvl="1"/>
            <a:r>
              <a:rPr lang="en-AU" dirty="0"/>
              <a:t>Radial basis functions, polynomials, linear, hyperbolic tangent…</a:t>
            </a:r>
          </a:p>
          <a:p>
            <a:pPr lvl="1"/>
            <a:r>
              <a:rPr lang="en-AU" dirty="0"/>
              <a:t>Very important, but I have no insight for you. See what works.</a:t>
            </a:r>
          </a:p>
          <a:p>
            <a:r>
              <a:rPr lang="en-AU" dirty="0"/>
              <a:t>VC Dimension can be used, but it’s a mathematical concept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85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E3F9AA-8735-4F90-9AE1-7FE61F3D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D0BFE-FD2D-435C-ADC2-1E83BDB2D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Predict a continuous variable</a:t>
            </a:r>
          </a:p>
        </p:txBody>
      </p:sp>
    </p:spTree>
    <p:extLst>
      <p:ext uri="{BB962C8B-B14F-4D97-AF65-F5344CB8AC3E}">
        <p14:creationId xmlns:p14="http://schemas.microsoft.com/office/powerpoint/2010/main" val="884107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B027E9-6F19-4932-BCCD-FD10BB12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Support Vector Regression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3398A2-0FA6-49DD-B623-66E044DC90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Similar concept:</a:t>
            </a:r>
          </a:p>
          <a:p>
            <a:pPr lvl="1"/>
            <a:r>
              <a:rPr lang="en-AU" dirty="0"/>
              <a:t>Project data to higher dimensional space</a:t>
            </a:r>
          </a:p>
          <a:p>
            <a:pPr lvl="1"/>
            <a:r>
              <a:rPr lang="en-AU" dirty="0"/>
              <a:t>Find support vectors </a:t>
            </a:r>
          </a:p>
          <a:p>
            <a:pPr lvl="1"/>
            <a:r>
              <a:rPr lang="en-AU" dirty="0"/>
              <a:t>Express curve as a function of those support vectors</a:t>
            </a:r>
          </a:p>
          <a:p>
            <a:r>
              <a:rPr lang="en-AU" dirty="0"/>
              <a:t>Often use epsilon invariant cost</a:t>
            </a:r>
          </a:p>
          <a:p>
            <a:pPr lvl="1"/>
            <a:r>
              <a:rPr lang="en-AU" dirty="0"/>
              <a:t>Easy to understand</a:t>
            </a:r>
          </a:p>
          <a:p>
            <a:pPr lvl="1"/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B7C1A5-283A-402C-8B65-B6B8A5915BAD}"/>
              </a:ext>
            </a:extLst>
          </p:cNvPr>
          <p:cNvGrpSpPr/>
          <p:nvPr/>
        </p:nvGrpSpPr>
        <p:grpSpPr>
          <a:xfrm>
            <a:off x="6969760" y="2092960"/>
            <a:ext cx="3840480" cy="2875280"/>
            <a:chOff x="6969760" y="2092960"/>
            <a:chExt cx="3840480" cy="2875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DDBB78-9D7B-42CE-BA6F-677A38CE33B3}"/>
                </a:ext>
              </a:extLst>
            </p:cNvPr>
            <p:cNvCxnSpPr/>
            <p:nvPr/>
          </p:nvCxnSpPr>
          <p:spPr>
            <a:xfrm>
              <a:off x="6969760" y="4968240"/>
              <a:ext cx="3840480" cy="0"/>
            </a:xfrm>
            <a:prstGeom prst="straightConnector1">
              <a:avLst/>
            </a:prstGeom>
            <a:ln w="444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A3DD51-2864-46CF-8CAA-8A2027D86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9360" y="2092960"/>
              <a:ext cx="0" cy="2854960"/>
            </a:xfrm>
            <a:prstGeom prst="straightConnector1">
              <a:avLst/>
            </a:prstGeom>
            <a:ln w="4445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05B81-580D-42A6-9187-0A07D2E7C6C6}"/>
              </a:ext>
            </a:extLst>
          </p:cNvPr>
          <p:cNvGrpSpPr/>
          <p:nvPr/>
        </p:nvGrpSpPr>
        <p:grpSpPr>
          <a:xfrm>
            <a:off x="8168640" y="5120640"/>
            <a:ext cx="680720" cy="777815"/>
            <a:chOff x="8168640" y="5120640"/>
            <a:chExt cx="680720" cy="77781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7C284B-8653-495E-BCE1-3A63AC3A23A0}"/>
                </a:ext>
              </a:extLst>
            </p:cNvPr>
            <p:cNvCxnSpPr>
              <a:cxnSpLocks/>
            </p:cNvCxnSpPr>
            <p:nvPr/>
          </p:nvCxnSpPr>
          <p:spPr>
            <a:xfrm>
              <a:off x="8168640" y="5120640"/>
              <a:ext cx="680720" cy="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4F5BB0-DD6F-4024-A48F-FF2814D8FF0A}"/>
                </a:ext>
              </a:extLst>
            </p:cNvPr>
            <p:cNvSpPr txBox="1"/>
            <p:nvPr/>
          </p:nvSpPr>
          <p:spPr>
            <a:xfrm>
              <a:off x="8309033" y="5313680"/>
              <a:ext cx="369455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l-GR" sz="3200" dirty="0">
                  <a:solidFill>
                    <a:srgbClr val="FF0000"/>
                  </a:solidFill>
                </a:rPr>
                <a:t>ε</a:t>
              </a:r>
              <a:endParaRPr lang="en-AU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8E1272-2F7A-4A19-BFF9-FF2F7FE293B5}"/>
              </a:ext>
            </a:extLst>
          </p:cNvPr>
          <p:cNvGrpSpPr/>
          <p:nvPr/>
        </p:nvGrpSpPr>
        <p:grpSpPr>
          <a:xfrm>
            <a:off x="8966201" y="2472790"/>
            <a:ext cx="2098025" cy="798730"/>
            <a:chOff x="8966201" y="2472790"/>
            <a:chExt cx="2098025" cy="79873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173242D-A673-4663-BFC5-59AADA2A87FC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3017520"/>
              <a:ext cx="640080" cy="254000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2F8957-8258-43B1-B328-05184EA5FAEE}"/>
                </a:ext>
              </a:extLst>
            </p:cNvPr>
            <p:cNvSpPr txBox="1"/>
            <p:nvPr/>
          </p:nvSpPr>
          <p:spPr>
            <a:xfrm>
              <a:off x="8966201" y="2472790"/>
              <a:ext cx="20980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FFFF00"/>
                  </a:solidFill>
                </a:rPr>
                <a:t>Slope </a:t>
              </a:r>
              <a:r>
                <a:rPr lang="en-AU" sz="3600" i="1" dirty="0">
                  <a:solidFill>
                    <a:srgbClr val="FFFF00"/>
                  </a:solidFill>
                </a:rPr>
                <a:t>C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F9F839-CA4B-4219-9425-2D59AD427414}"/>
              </a:ext>
            </a:extLst>
          </p:cNvPr>
          <p:cNvGrpSpPr/>
          <p:nvPr/>
        </p:nvGrpSpPr>
        <p:grpSpPr>
          <a:xfrm>
            <a:off x="6888480" y="2579914"/>
            <a:ext cx="4033520" cy="2391509"/>
            <a:chOff x="6888480" y="2590800"/>
            <a:chExt cx="4033520" cy="239150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D5C48E-4879-412F-8CA6-6746D06920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8480" y="2641600"/>
              <a:ext cx="1280160" cy="2326640"/>
            </a:xfrm>
            <a:prstGeom prst="straightConnector1">
              <a:avLst/>
            </a:prstGeom>
            <a:ln w="4445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11F6A04-2A81-4521-B0C3-60227D6E6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9440" y="2590800"/>
              <a:ext cx="1432560" cy="2377440"/>
            </a:xfrm>
            <a:prstGeom prst="straightConnector1">
              <a:avLst/>
            </a:prstGeom>
            <a:ln w="44450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1DE23E-FCDA-4CDF-8DDB-D9518FAF0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8640" y="4958080"/>
              <a:ext cx="1320799" cy="24229"/>
            </a:xfrm>
            <a:prstGeom prst="straightConnector1">
              <a:avLst/>
            </a:prstGeom>
            <a:ln w="44450">
              <a:solidFill>
                <a:srgbClr val="92D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75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B13226-7A0F-4F2E-9717-9A3BB79F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Support Vector Regression: Options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40BCAD-1B62-43C0-9E70-DBE0527A5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“Epsilon” (</a:t>
            </a:r>
            <a:r>
              <a:rPr lang="el-GR" dirty="0"/>
              <a:t>ε</a:t>
            </a:r>
            <a:r>
              <a:rPr lang="en-AU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16AC51-38AD-4FA9-BFAB-A7C34E000B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Standard data science view of the world:</a:t>
            </a:r>
          </a:p>
          <a:p>
            <a:pPr marL="457200" lvl="1" indent="0">
              <a:buNone/>
            </a:pPr>
            <a:r>
              <a:rPr lang="en-AU" sz="2800" i="1" dirty="0">
                <a:solidFill>
                  <a:schemeClr val="bg2"/>
                </a:solidFill>
              </a:rPr>
              <a:t>I want the best possible function. Use whatever complexity is required.</a:t>
            </a:r>
          </a:p>
          <a:p>
            <a:r>
              <a:rPr lang="en-AU" sz="3200" dirty="0"/>
              <a:t>Use a higher dimensional space and more support vectors to minimise cost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8A2CD5-8902-4424-99C1-F507CD0DA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“Nu” (</a:t>
            </a:r>
            <a:r>
              <a:rPr lang="el-GR" dirty="0"/>
              <a:t>ν</a:t>
            </a:r>
            <a:r>
              <a:rPr lang="en-AU" dirty="0"/>
              <a:t>)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59D93A-7301-4A40-A110-FA1235C1F8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Frequent management view of the world:</a:t>
            </a:r>
          </a:p>
          <a:p>
            <a:pPr marL="457200" lvl="1" indent="0">
              <a:buNone/>
            </a:pPr>
            <a:r>
              <a:rPr lang="en-AU" sz="2800" i="1" dirty="0">
                <a:solidFill>
                  <a:schemeClr val="bg2"/>
                </a:solidFill>
              </a:rPr>
              <a:t>We have constrained resources. Do the best you can with what we have.</a:t>
            </a:r>
          </a:p>
          <a:p>
            <a:r>
              <a:rPr lang="en-AU" sz="3200" dirty="0"/>
              <a:t>Limits the fraction of support vectors to </a:t>
            </a:r>
            <a:r>
              <a:rPr lang="el-GR" sz="3200" dirty="0"/>
              <a:t>ν</a:t>
            </a:r>
            <a:r>
              <a:rPr lang="en-A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0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97665F-4251-4F68-B3F2-63919218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Demo: Parameter Tuning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E4052B-E392-437A-B90D-3DA7C02AF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R and shiny</a:t>
            </a:r>
          </a:p>
        </p:txBody>
      </p:sp>
    </p:spTree>
    <p:extLst>
      <p:ext uri="{BB962C8B-B14F-4D97-AF65-F5344CB8AC3E}">
        <p14:creationId xmlns:p14="http://schemas.microsoft.com/office/powerpoint/2010/main" val="1428331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53A5-6E08-4E6C-B864-52BF49042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14EB-E0FC-4B73-9BDB-7BCC28F51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Ongoing Kaggle Competitions</a:t>
            </a:r>
          </a:p>
        </p:txBody>
      </p:sp>
    </p:spTree>
    <p:extLst>
      <p:ext uri="{BB962C8B-B14F-4D97-AF65-F5344CB8AC3E}">
        <p14:creationId xmlns:p14="http://schemas.microsoft.com/office/powerpoint/2010/main" val="2567538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83C41-E595-492B-ACF2-54E50A5E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Classification: Titanic Survival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0BF60-C858-4E5E-A9B7-8D61F132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Ongoing Kaggle competition:</a:t>
            </a:r>
          </a:p>
          <a:p>
            <a:pPr marL="0" indent="0">
              <a:buNone/>
            </a:pPr>
            <a:r>
              <a:rPr lang="en-AU" dirty="0"/>
              <a:t>(</a:t>
            </a:r>
            <a:r>
              <a:rPr lang="en-AU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https://www.kaggle.com/c/titanic/</a:t>
            </a:r>
            <a:r>
              <a:rPr lang="en-AU" dirty="0"/>
              <a:t>)</a:t>
            </a:r>
          </a:p>
          <a:p>
            <a:r>
              <a:rPr lang="en-AU" dirty="0"/>
              <a:t>Data: 11 Independent Variables, Binary Outcome (0/1)</a:t>
            </a:r>
          </a:p>
          <a:p>
            <a:pPr lvl="1"/>
            <a:r>
              <a:rPr lang="en-AU" dirty="0"/>
              <a:t>Passenger Class, Age, Gender, # Siblings, # Parents, Fare, Port, </a:t>
            </a:r>
            <a:r>
              <a:rPr lang="en-AU" strike="sngStrike" dirty="0"/>
              <a:t>Cabin</a:t>
            </a:r>
            <a:r>
              <a:rPr lang="en-AU" dirty="0"/>
              <a:t>, </a:t>
            </a:r>
            <a:r>
              <a:rPr lang="en-AU" strike="sngStrike" dirty="0"/>
              <a:t>Ticket ID</a:t>
            </a:r>
            <a:r>
              <a:rPr lang="en-AU" dirty="0"/>
              <a:t>, </a:t>
            </a:r>
            <a:r>
              <a:rPr lang="en-AU" strike="sngStrike" dirty="0"/>
              <a:t>Passenger ID</a:t>
            </a:r>
            <a:r>
              <a:rPr lang="en-AU" dirty="0"/>
              <a:t>, </a:t>
            </a:r>
            <a:r>
              <a:rPr lang="en-AU" strike="sngStrike" dirty="0"/>
              <a:t>Name</a:t>
            </a:r>
          </a:p>
          <a:p>
            <a:r>
              <a:rPr lang="en-AU" dirty="0"/>
              <a:t>Fit a classifier SVM to the data</a:t>
            </a:r>
          </a:p>
          <a:p>
            <a:pPr lvl="1"/>
            <a:r>
              <a:rPr lang="en-AU" dirty="0"/>
              <a:t>Hard to visualise – how to test with stakeholders?</a:t>
            </a:r>
          </a:p>
        </p:txBody>
      </p:sp>
    </p:spTree>
    <p:extLst>
      <p:ext uri="{BB962C8B-B14F-4D97-AF65-F5344CB8AC3E}">
        <p14:creationId xmlns:p14="http://schemas.microsoft.com/office/powerpoint/2010/main" val="14422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0136C-1CBD-476B-96AA-C7C4559E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A1C92-6D0E-4D4F-AE8E-BCFC58910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To me and to this talk</a:t>
            </a:r>
          </a:p>
        </p:txBody>
      </p:sp>
    </p:spTree>
    <p:extLst>
      <p:ext uri="{BB962C8B-B14F-4D97-AF65-F5344CB8AC3E}">
        <p14:creationId xmlns:p14="http://schemas.microsoft.com/office/powerpoint/2010/main" val="352534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13D2-C237-4FD2-9BA8-8412834E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Titanic Survival: Test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AF718B-482A-4933-8D3D-7A05D7072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744343"/>
              </p:ext>
            </p:extLst>
          </p:nvPr>
        </p:nvGraphicFramePr>
        <p:xfrm>
          <a:off x="838200" y="1825625"/>
          <a:ext cx="9347200" cy="37084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2231976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7321542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4124959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05020662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20543017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747238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03945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395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Siblings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Parents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Estimate?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26.60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02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8.85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70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7.05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0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15.20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94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7.88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55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45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8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96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449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04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13D2-C237-4FD2-9BA8-8412834E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Titanic Survival: Model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83E91D4-7B52-4B69-9C5B-6B53CFF81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537017"/>
              </p:ext>
            </p:extLst>
          </p:nvPr>
        </p:nvGraphicFramePr>
        <p:xfrm>
          <a:off x="838200" y="1825625"/>
          <a:ext cx="9347200" cy="37084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2231976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7321542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4124959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05020662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20543017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747238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803945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395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Siblings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Parents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Estimate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26.60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02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8.85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70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7.05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0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15.20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94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7.88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55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45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88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6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449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743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13D2-C237-4FD2-9BA8-8412834E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Titanic Survival: Assessment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AF718B-482A-4933-8D3D-7A05D7072E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9946927" cy="37084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105214">
                  <a:extLst>
                    <a:ext uri="{9D8B030D-6E8A-4147-A177-3AD203B41FA5}">
                      <a16:colId xmlns:a16="http://schemas.microsoft.com/office/drawing/2014/main" val="322319768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1373215421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1141249590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3050206629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2205430179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47472384"/>
                    </a:ext>
                  </a:extLst>
                </a:gridCol>
                <a:gridCol w="879601">
                  <a:extLst>
                    <a:ext uri="{9D8B030D-6E8A-4147-A177-3AD203B41FA5}">
                      <a16:colId xmlns:a16="http://schemas.microsoft.com/office/drawing/2014/main" val="2580394566"/>
                    </a:ext>
                  </a:extLst>
                </a:gridCol>
                <a:gridCol w="1330828">
                  <a:extLst>
                    <a:ext uri="{9D8B030D-6E8A-4147-A177-3AD203B41FA5}">
                      <a16:colId xmlns:a16="http://schemas.microsoft.com/office/drawing/2014/main" val="233954768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850657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Siblings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Parents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Estimate?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Outcome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26.60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02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8.85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70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7.05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0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15.20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94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7.88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55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45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88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6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449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68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13D2-C237-4FD2-9BA8-8412834E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Titanic Survival: Assessment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AF718B-482A-4933-8D3D-7A05D7072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312122"/>
              </p:ext>
            </p:extLst>
          </p:nvPr>
        </p:nvGraphicFramePr>
        <p:xfrm>
          <a:off x="838200" y="1825625"/>
          <a:ext cx="9946927" cy="37084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105214">
                  <a:extLst>
                    <a:ext uri="{9D8B030D-6E8A-4147-A177-3AD203B41FA5}">
                      <a16:colId xmlns:a16="http://schemas.microsoft.com/office/drawing/2014/main" val="322319768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1373215421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1141249590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3050206629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2205430179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47472384"/>
                    </a:ext>
                  </a:extLst>
                </a:gridCol>
                <a:gridCol w="879601">
                  <a:extLst>
                    <a:ext uri="{9D8B030D-6E8A-4147-A177-3AD203B41FA5}">
                      <a16:colId xmlns:a16="http://schemas.microsoft.com/office/drawing/2014/main" val="2580394566"/>
                    </a:ext>
                  </a:extLst>
                </a:gridCol>
                <a:gridCol w="1330828">
                  <a:extLst>
                    <a:ext uri="{9D8B030D-6E8A-4147-A177-3AD203B41FA5}">
                      <a16:colId xmlns:a16="http://schemas.microsoft.com/office/drawing/2014/main" val="233954768"/>
                    </a:ext>
                  </a:extLst>
                </a:gridCol>
                <a:gridCol w="1105214">
                  <a:extLst>
                    <a:ext uri="{9D8B030D-6E8A-4147-A177-3AD203B41FA5}">
                      <a16:colId xmlns:a16="http://schemas.microsoft.com/office/drawing/2014/main" val="850657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Siblings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Parents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Estimate?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Outcome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26.60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02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8.85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70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7.05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0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15.20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94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7.88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55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45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88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6.86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6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449294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AF86DB-92C6-46BD-9D89-EF3ECF068682}"/>
              </a:ext>
            </a:extLst>
          </p:cNvPr>
          <p:cNvSpPr/>
          <p:nvPr/>
        </p:nvSpPr>
        <p:spPr>
          <a:xfrm>
            <a:off x="687368" y="2648932"/>
            <a:ext cx="10200588" cy="2589441"/>
          </a:xfrm>
          <a:prstGeom prst="roundRect">
            <a:avLst/>
          </a:prstGeom>
          <a:solidFill>
            <a:srgbClr val="CD7F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Overall:</a:t>
            </a:r>
          </a:p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84.2% (Train)</a:t>
            </a:r>
          </a:p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78.9% (Test)</a:t>
            </a:r>
          </a:p>
        </p:txBody>
      </p:sp>
    </p:spTree>
    <p:extLst>
      <p:ext uri="{BB962C8B-B14F-4D97-AF65-F5344CB8AC3E}">
        <p14:creationId xmlns:p14="http://schemas.microsoft.com/office/powerpoint/2010/main" val="13280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7204-D000-4F10-9627-A82BE0D2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Regression: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49323-6BFF-4F51-956F-24D0F83A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Kaggle Data Set, House Prices from Ames, Iowa, USA</a:t>
            </a:r>
          </a:p>
          <a:p>
            <a:pPr marL="0" indent="0">
              <a:buNone/>
            </a:pPr>
            <a:r>
              <a:rPr lang="en-AU" dirty="0"/>
              <a:t>(</a:t>
            </a:r>
            <a:r>
              <a:rPr lang="en-AU" sz="2400" dirty="0">
                <a:hlinkClick r:id="rId2"/>
              </a:rPr>
              <a:t>https://www.kaggle.com/c/house-prices-advanced-regression-techniques</a:t>
            </a:r>
            <a:r>
              <a:rPr lang="en-AU" dirty="0"/>
              <a:t>)</a:t>
            </a:r>
          </a:p>
          <a:p>
            <a:r>
              <a:rPr lang="en-AU" dirty="0"/>
              <a:t>81 Independent Variables, Continuous Outcome (Price)</a:t>
            </a:r>
          </a:p>
          <a:p>
            <a:pPr lvl="1"/>
            <a:r>
              <a:rPr lang="en-AU" dirty="0"/>
              <a:t>…I’m not going to list all 81 variables</a:t>
            </a:r>
          </a:p>
          <a:p>
            <a:pPr lvl="1"/>
            <a:r>
              <a:rPr lang="en-AU" dirty="0"/>
              <a:t>Mix of Discrete (</a:t>
            </a:r>
            <a:r>
              <a:rPr lang="en-AU" dirty="0" err="1"/>
              <a:t>YearBuilt</a:t>
            </a:r>
            <a:r>
              <a:rPr lang="en-AU" dirty="0"/>
              <a:t>), Continuous (</a:t>
            </a:r>
            <a:r>
              <a:rPr lang="en-AU" dirty="0" err="1"/>
              <a:t>LotArea</a:t>
            </a:r>
            <a:r>
              <a:rPr lang="en-AU" dirty="0"/>
              <a:t>), Categorical (</a:t>
            </a:r>
            <a:r>
              <a:rPr lang="en-AU" dirty="0" err="1"/>
              <a:t>BldgType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Missing values, outliers, small representation (e.g. Neighbourhood)</a:t>
            </a:r>
          </a:p>
        </p:txBody>
      </p:sp>
    </p:spTree>
    <p:extLst>
      <p:ext uri="{BB962C8B-B14F-4D97-AF65-F5344CB8AC3E}">
        <p14:creationId xmlns:p14="http://schemas.microsoft.com/office/powerpoint/2010/main" val="48956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7C0B-D5A3-4601-881D-95AF3DA5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House Prices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9A8BE1-BDBF-4D7C-9DD2-E7C71E7DD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Baseline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755306-787C-42B5-9B23-00DF40107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SVM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F3E4659-6BA1-4361-896D-5271ADAA062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07739"/>
            <a:ext cx="5183188" cy="307925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6799C1E-A631-4388-BF70-253FABC91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15284"/>
            <a:ext cx="5157787" cy="3064169"/>
          </a:xfrm>
        </p:spPr>
      </p:pic>
    </p:spTree>
    <p:extLst>
      <p:ext uri="{BB962C8B-B14F-4D97-AF65-F5344CB8AC3E}">
        <p14:creationId xmlns:p14="http://schemas.microsoft.com/office/powerpoint/2010/main" val="220317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C7135B-C018-49EE-9A35-E514A489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House Prices: Impact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CF7897-1BB0-4FA1-9CD0-437AD6366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Baseline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293E2F-EE6D-443B-950D-DE39D0050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AU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6C7240-B510-4880-8A4F-2D97051C0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SVM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D4EA29C-381E-42D4-97E6-1DAD1635E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03046"/>
            <a:ext cx="5183188" cy="3684588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AU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28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A037-73CB-407F-8BD8-6FF254C5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8370-F155-405B-B189-FD588864C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200" b="1" i="1" dirty="0">
                <a:solidFill>
                  <a:schemeClr val="bg1"/>
                </a:solidFill>
              </a:rPr>
              <a:t>You can observe a lot by just watching. </a:t>
            </a:r>
          </a:p>
          <a:p>
            <a:r>
              <a:rPr lang="en-AU" dirty="0">
                <a:solidFill>
                  <a:schemeClr val="bg1"/>
                </a:solidFill>
              </a:rPr>
              <a:t>– Yogi Berra</a:t>
            </a:r>
          </a:p>
        </p:txBody>
      </p:sp>
    </p:spTree>
    <p:extLst>
      <p:ext uri="{BB962C8B-B14F-4D97-AF65-F5344CB8AC3E}">
        <p14:creationId xmlns:p14="http://schemas.microsoft.com/office/powerpoint/2010/main" val="109613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6E13C-3D43-40BC-8213-EA8E4E7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Practical Aspects of Data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DF4AE-DC75-4245-8C14-260A118E31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Stakeholder engagement</a:t>
            </a:r>
          </a:p>
          <a:p>
            <a:pPr lvl="1"/>
            <a:r>
              <a:rPr lang="en-AU" dirty="0"/>
              <a:t>Negotiations</a:t>
            </a:r>
          </a:p>
          <a:p>
            <a:pPr lvl="1"/>
            <a:r>
              <a:rPr lang="en-AU" dirty="0"/>
              <a:t>Active Listening</a:t>
            </a:r>
          </a:p>
          <a:p>
            <a:pPr lvl="1"/>
            <a:r>
              <a:rPr lang="en-AU" dirty="0"/>
              <a:t>Practice!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DC76C1-4DA0-4B5F-8682-BA1B9E73AD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855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6E13C-3D43-40BC-8213-EA8E4E7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Practical Aspects of Data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DF4AE-DC75-4245-8C14-260A118E31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Stakeholder engagement</a:t>
            </a:r>
          </a:p>
          <a:p>
            <a:pPr lvl="1"/>
            <a:r>
              <a:rPr lang="en-AU" dirty="0"/>
              <a:t>Negotiations</a:t>
            </a:r>
          </a:p>
          <a:p>
            <a:pPr lvl="1"/>
            <a:r>
              <a:rPr lang="en-AU" dirty="0"/>
              <a:t>Active Listening</a:t>
            </a:r>
          </a:p>
          <a:p>
            <a:pPr lvl="1"/>
            <a:r>
              <a:rPr lang="en-AU" dirty="0"/>
              <a:t>Practice!</a:t>
            </a:r>
          </a:p>
          <a:p>
            <a:r>
              <a:rPr lang="en-AU" dirty="0"/>
              <a:t>Mathematics isn’t as important as you might think!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DC962E1-E703-48C5-B350-5C37F130CC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/>
              <a:lstStyle/>
              <a:p>
                <a:r>
                  <a:rPr lang="en-AU" dirty="0"/>
                  <a:t>Minimise: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 err="1"/>
                  <a:t>s</a:t>
                </a:r>
                <a:r>
                  <a:rPr lang="en-AU" b="0" dirty="0" err="1"/>
                  <a:t>.t.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DC962E1-E703-48C5-B350-5C37F130C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645D248-0C2D-41B6-932B-1A244A78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53" y="2607346"/>
            <a:ext cx="6151493" cy="1643307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19EE444-0C6F-4586-A9DB-06C75D62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64" y="4317999"/>
            <a:ext cx="9782282" cy="18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Personal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42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6E13C-3D43-40BC-8213-EA8E4E7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Practical Aspects of Data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DF4AE-DC75-4245-8C14-260A118E31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Stakeholder engagement</a:t>
            </a:r>
          </a:p>
          <a:p>
            <a:pPr lvl="1"/>
            <a:r>
              <a:rPr lang="en-AU" dirty="0"/>
              <a:t>Negotiations</a:t>
            </a:r>
          </a:p>
          <a:p>
            <a:pPr lvl="1"/>
            <a:r>
              <a:rPr lang="en-AU" dirty="0"/>
              <a:t>Active Listening</a:t>
            </a:r>
          </a:p>
          <a:p>
            <a:pPr lvl="1"/>
            <a:r>
              <a:rPr lang="en-AU" dirty="0"/>
              <a:t>Practice!</a:t>
            </a:r>
          </a:p>
          <a:p>
            <a:r>
              <a:rPr lang="en-AU" dirty="0"/>
              <a:t>Mathematics isn’t as important as you might think!</a:t>
            </a:r>
          </a:p>
          <a:p>
            <a:r>
              <a:rPr lang="en-AU" dirty="0"/>
              <a:t>Programming isn’t as important as you might think!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D8409-D911-4DC0-9A05-8232135E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253" y="2607346"/>
            <a:ext cx="6151493" cy="1643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58367-55FF-47EF-A9B1-4D58A7613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11" y="1690688"/>
            <a:ext cx="617855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6E13C-3D43-40BC-8213-EA8E4E7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Practical Aspects of Data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DF4AE-DC75-4245-8C14-260A118E31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Stakeholder engagement</a:t>
            </a:r>
          </a:p>
          <a:p>
            <a:pPr lvl="1"/>
            <a:r>
              <a:rPr lang="en-AU" dirty="0"/>
              <a:t>Negotiations</a:t>
            </a:r>
          </a:p>
          <a:p>
            <a:pPr lvl="1"/>
            <a:r>
              <a:rPr lang="en-AU" dirty="0"/>
              <a:t>Active Listening</a:t>
            </a:r>
          </a:p>
          <a:p>
            <a:pPr lvl="1"/>
            <a:r>
              <a:rPr lang="en-AU" dirty="0"/>
              <a:t>Practice!</a:t>
            </a:r>
          </a:p>
          <a:p>
            <a:r>
              <a:rPr lang="en-AU" dirty="0"/>
              <a:t>Mathematics isn’t as important as you might think!</a:t>
            </a:r>
          </a:p>
          <a:p>
            <a:r>
              <a:rPr lang="en-AU" dirty="0"/>
              <a:t>Programming isn’t as important as you might think!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D8409-D911-4DC0-9A05-8232135E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253" y="2607346"/>
            <a:ext cx="6151493" cy="1643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58367-55FF-47EF-A9B1-4D58A7613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11" y="1690688"/>
            <a:ext cx="6178550" cy="35941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BFAC42-0976-4B5A-BE6B-A0AA8485D66D}"/>
              </a:ext>
            </a:extLst>
          </p:cNvPr>
          <p:cNvSpPr/>
          <p:nvPr/>
        </p:nvSpPr>
        <p:spPr>
          <a:xfrm>
            <a:off x="838200" y="2309567"/>
            <a:ext cx="10200588" cy="2589441"/>
          </a:xfrm>
          <a:prstGeom prst="roundRect">
            <a:avLst/>
          </a:prstGeom>
          <a:solidFill>
            <a:srgbClr val="CD7F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Problems aren’t technical, </a:t>
            </a:r>
          </a:p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they’re human</a:t>
            </a:r>
          </a:p>
        </p:txBody>
      </p:sp>
    </p:spTree>
    <p:extLst>
      <p:ext uri="{BB962C8B-B14F-4D97-AF65-F5344CB8AC3E}">
        <p14:creationId xmlns:p14="http://schemas.microsoft.com/office/powerpoint/2010/main" val="957243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6E13C-3D43-40BC-8213-EA8E4E75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Practical Aspects of Data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DF4AE-DC75-4245-8C14-260A118E31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Stakeholder engagement</a:t>
            </a:r>
          </a:p>
          <a:p>
            <a:pPr lvl="1"/>
            <a:r>
              <a:rPr lang="en-AU" dirty="0"/>
              <a:t>Negotiations</a:t>
            </a:r>
          </a:p>
          <a:p>
            <a:pPr lvl="1"/>
            <a:r>
              <a:rPr lang="en-AU" dirty="0"/>
              <a:t>Active Listening</a:t>
            </a:r>
          </a:p>
          <a:p>
            <a:pPr lvl="1"/>
            <a:r>
              <a:rPr lang="en-AU" dirty="0"/>
              <a:t>Practice!</a:t>
            </a:r>
          </a:p>
          <a:p>
            <a:r>
              <a:rPr lang="en-AU" dirty="0"/>
              <a:t>Mathematics isn’t as important as you might think!</a:t>
            </a:r>
          </a:p>
          <a:p>
            <a:r>
              <a:rPr lang="en-AU" dirty="0"/>
              <a:t>Programming isn’t as important as you might think!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D8409-D911-4DC0-9A05-8232135E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253" y="2607346"/>
            <a:ext cx="6151493" cy="16433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EB55EC-BD72-4702-A20C-5EED4432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355179"/>
            <a:ext cx="5999556" cy="5012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4C1C9C-BA00-458C-AB3F-C09615E30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1355179"/>
            <a:ext cx="5999556" cy="4755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58367-55FF-47EF-A9B1-4D58A7613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11" y="1690688"/>
            <a:ext cx="6178550" cy="35941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BFAC42-0976-4B5A-BE6B-A0AA8485D66D}"/>
              </a:ext>
            </a:extLst>
          </p:cNvPr>
          <p:cNvSpPr/>
          <p:nvPr/>
        </p:nvSpPr>
        <p:spPr>
          <a:xfrm>
            <a:off x="838200" y="2309567"/>
            <a:ext cx="10200588" cy="2589441"/>
          </a:xfrm>
          <a:prstGeom prst="roundRect">
            <a:avLst/>
          </a:prstGeom>
          <a:solidFill>
            <a:srgbClr val="CD7F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Problems aren’t technical, </a:t>
            </a:r>
          </a:p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they’re human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01A258-EF9F-48E8-8211-D93C38E2F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10" y="1474120"/>
            <a:ext cx="4428780" cy="47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23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B39C2A-4599-46CD-9431-8EA00EF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D99CE-F00C-42CC-AB9D-9CA5401D5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This was an introduction to Support Vector Machines</a:t>
            </a:r>
          </a:p>
          <a:p>
            <a:pPr lvl="1"/>
            <a:r>
              <a:rPr lang="en-AU" dirty="0"/>
              <a:t>…and how I present them to stakeholders</a:t>
            </a:r>
          </a:p>
          <a:p>
            <a:r>
              <a:rPr lang="en-AU" dirty="0"/>
              <a:t>Perhaps you’re unconvinced</a:t>
            </a:r>
          </a:p>
          <a:p>
            <a:pPr lvl="1"/>
            <a:r>
              <a:rPr lang="en-AU" dirty="0"/>
              <a:t>What aspects about your favourite algorithms do you prefer?</a:t>
            </a:r>
          </a:p>
          <a:p>
            <a:pPr lvl="1"/>
            <a:r>
              <a:rPr lang="en-AU" dirty="0"/>
              <a:t>Do you have a strategy to explain them?</a:t>
            </a:r>
          </a:p>
          <a:p>
            <a:r>
              <a:rPr lang="en-AU" dirty="0"/>
              <a:t>Stakeholder management is where I spend most of my time</a:t>
            </a:r>
          </a:p>
          <a:p>
            <a:pPr lvl="1"/>
            <a:r>
              <a:rPr lang="en-AU" dirty="0"/>
              <a:t>Meetings</a:t>
            </a:r>
          </a:p>
          <a:p>
            <a:pPr lvl="1"/>
            <a:r>
              <a:rPr lang="en-AU" dirty="0"/>
              <a:t>Reports</a:t>
            </a:r>
          </a:p>
          <a:p>
            <a:pPr lvl="1"/>
            <a:r>
              <a:rPr lang="en-AU" dirty="0"/>
              <a:t>Presentations</a:t>
            </a:r>
          </a:p>
          <a:p>
            <a:pPr lvl="1"/>
            <a:r>
              <a:rPr lang="en-AU" dirty="0"/>
              <a:t>Try to wrap these together! (See </a:t>
            </a:r>
            <a:r>
              <a:rPr lang="en-AU" dirty="0">
                <a:hlinkClick r:id="rId2"/>
              </a:rPr>
              <a:t>Breaking the Bottleneck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71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B02EA-8DB6-4A20-AF94-FBFF305D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39E60-22C9-4CD2-89E0-E9D89663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General:</a:t>
            </a:r>
          </a:p>
          <a:p>
            <a:pPr lvl="1"/>
            <a:r>
              <a:rPr lang="en-AU" dirty="0" err="1"/>
              <a:t>Duda</a:t>
            </a:r>
            <a:r>
              <a:rPr lang="en-AU" dirty="0"/>
              <a:t>, Richard O.,  Hart, Peter E., and David G. Stork. </a:t>
            </a:r>
            <a:r>
              <a:rPr lang="en-AU" i="1" dirty="0"/>
              <a:t>Pattern Recognition</a:t>
            </a:r>
            <a:r>
              <a:rPr lang="en-AU" dirty="0"/>
              <a:t>. 2</a:t>
            </a:r>
            <a:r>
              <a:rPr lang="en-AU" baseline="30000" dirty="0"/>
              <a:t>nd</a:t>
            </a:r>
            <a:r>
              <a:rPr lang="en-AU" dirty="0"/>
              <a:t> Ed.  Wiley. 2000.</a:t>
            </a:r>
          </a:p>
          <a:p>
            <a:pPr lvl="1"/>
            <a:r>
              <a:rPr lang="en-AU" dirty="0" err="1"/>
              <a:t>Schmarzo</a:t>
            </a:r>
            <a:r>
              <a:rPr lang="en-AU" dirty="0"/>
              <a:t>, Bill. “The Art of Thinking Like a Data Scientist.” Independent publication.</a:t>
            </a:r>
          </a:p>
          <a:p>
            <a:r>
              <a:rPr lang="en-AU" dirty="0"/>
              <a:t>Wikipedia for introduction and further reading:</a:t>
            </a:r>
          </a:p>
          <a:p>
            <a:pPr lvl="1"/>
            <a:r>
              <a:rPr lang="en-AU" dirty="0"/>
              <a:t>General SVM: </a:t>
            </a:r>
            <a:r>
              <a:rPr lang="en-AU" dirty="0">
                <a:hlinkClick r:id="rId2"/>
              </a:rPr>
              <a:t>https://en.wikipedia.org/wiki/Support-vector_machine</a:t>
            </a:r>
            <a:endParaRPr lang="en-AU" dirty="0"/>
          </a:p>
          <a:p>
            <a:pPr lvl="1"/>
            <a:r>
              <a:rPr lang="en-AU" dirty="0"/>
              <a:t>Kernel methods: </a:t>
            </a:r>
            <a:r>
              <a:rPr lang="en-AU" dirty="0">
                <a:hlinkClick r:id="rId3"/>
              </a:rPr>
              <a:t>https://en.wikipedia.org/wiki/Kernel_method</a:t>
            </a:r>
            <a:r>
              <a:rPr lang="en-AU" dirty="0"/>
              <a:t> </a:t>
            </a:r>
          </a:p>
          <a:p>
            <a:pPr lvl="1"/>
            <a:r>
              <a:rPr lang="en-AU" dirty="0"/>
              <a:t>VC Dimension: </a:t>
            </a:r>
            <a:r>
              <a:rPr lang="en-AU" dirty="0">
                <a:hlinkClick r:id="rId4"/>
              </a:rPr>
              <a:t>https://en.wikipedia.org/wiki/Vapnik%E2%80%93Chervonenkis_dimension</a:t>
            </a:r>
            <a:endParaRPr lang="en-AU" dirty="0"/>
          </a:p>
          <a:p>
            <a:r>
              <a:rPr lang="en-AU" dirty="0"/>
              <a:t>Podcasts</a:t>
            </a:r>
          </a:p>
          <a:p>
            <a:pPr lvl="1"/>
            <a:r>
              <a:rPr lang="en-AU" dirty="0"/>
              <a:t>Data Camp: </a:t>
            </a:r>
            <a:r>
              <a:rPr lang="en-AU" dirty="0">
                <a:hlinkClick r:id="rId5"/>
              </a:rPr>
              <a:t>https://www.datacamp.com/community/podcast</a:t>
            </a:r>
            <a:endParaRPr lang="en-AU" dirty="0"/>
          </a:p>
          <a:p>
            <a:pPr lvl="1"/>
            <a:r>
              <a:rPr lang="en-AU" dirty="0"/>
              <a:t>Data Futurology: </a:t>
            </a:r>
            <a:r>
              <a:rPr lang="en-AU" dirty="0">
                <a:hlinkClick r:id="rId6"/>
              </a:rPr>
              <a:t>https://www.datafuturology.com/podcast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0805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FA44F9-0A2C-4D2B-B1A9-85EE3326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you can find 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9AD690-1213-41D8-B90B-1C1D2B13F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LinkedIn (Craig Savage)</a:t>
            </a:r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dirty="0">
                <a:hlinkClick r:id="rId2"/>
              </a:rPr>
              <a:t>https://www.linkedin.com/in/craig-doc-savage</a:t>
            </a:r>
            <a:endParaRPr lang="en-US" sz="3400" dirty="0"/>
          </a:p>
          <a:p>
            <a:pPr marL="228600" lvl="1" indent="-457200">
              <a:spcBef>
                <a:spcPts val="1000"/>
              </a:spcBef>
            </a:pPr>
            <a:r>
              <a:rPr lang="en-US" sz="3800" dirty="0"/>
              <a:t>Kaggle (Craig “Doc” Savage)	</a:t>
            </a:r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dirty="0">
                <a:hlinkClick r:id="rId3"/>
              </a:rPr>
              <a:t>https://www.kaggle.com/docsavage</a:t>
            </a:r>
            <a:endParaRPr lang="en-US" sz="3400" dirty="0"/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YouTube (</a:t>
            </a:r>
            <a:r>
              <a:rPr lang="en-US" sz="3200" dirty="0" err="1"/>
              <a:t>DocSavage</a:t>
            </a:r>
            <a:r>
              <a:rPr lang="en-US" sz="3200" dirty="0"/>
              <a:t>)</a:t>
            </a:r>
            <a:endParaRPr lang="en-US" dirty="0"/>
          </a:p>
          <a:p>
            <a:pPr marL="228600" lvl="2" indent="0">
              <a:spcBef>
                <a:spcPts val="1000"/>
              </a:spcBef>
              <a:buNone/>
            </a:pPr>
            <a:r>
              <a:rPr lang="en-AU" sz="3400" dirty="0">
                <a:hlinkClick r:id="rId4"/>
              </a:rPr>
              <a:t>https://goo.gl/Mjp6Sc</a:t>
            </a:r>
            <a:endParaRPr lang="en-AU" sz="3400" dirty="0"/>
          </a:p>
          <a:p>
            <a:pPr marL="342900" lvl="1" indent="-342900">
              <a:spcBef>
                <a:spcPts val="1000"/>
              </a:spcBef>
            </a:pPr>
            <a:r>
              <a:rPr lang="en-US" sz="3200" dirty="0"/>
              <a:t>GitHub (</a:t>
            </a:r>
            <a:r>
              <a:rPr lang="en-US" sz="3200" dirty="0" err="1"/>
              <a:t>SavageDoc</a:t>
            </a:r>
            <a:r>
              <a:rPr lang="en-US" sz="3200" dirty="0"/>
              <a:t>)</a:t>
            </a:r>
            <a:endParaRPr lang="en-US" dirty="0"/>
          </a:p>
          <a:p>
            <a:pPr marL="228600" lvl="2" indent="0">
              <a:spcBef>
                <a:spcPts val="1000"/>
              </a:spcBef>
              <a:buNone/>
            </a:pPr>
            <a:r>
              <a:rPr lang="en-US" sz="3400" dirty="0">
                <a:hlinkClick r:id="rId5"/>
              </a:rPr>
              <a:t>https://github.com/SavageDoc/</a:t>
            </a:r>
            <a:endParaRPr lang="en-US" sz="3400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1358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F333-1AF8-4979-90A2-169F4CC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5158-77A7-4509-8BC8-4B7A8E6B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Microsoft</a:t>
            </a:r>
          </a:p>
          <a:p>
            <a:pPr lvl="1"/>
            <a:r>
              <a:rPr lang="en-AU" dirty="0"/>
              <a:t>Hosting this event</a:t>
            </a:r>
          </a:p>
          <a:p>
            <a:r>
              <a:rPr lang="en-AU" dirty="0"/>
              <a:t>Kaggle</a:t>
            </a:r>
          </a:p>
          <a:p>
            <a:pPr lvl="1"/>
            <a:r>
              <a:rPr lang="en-AU" dirty="0"/>
              <a:t>Data, kernels, community</a:t>
            </a:r>
          </a:p>
          <a:p>
            <a:r>
              <a:rPr lang="en-AU" dirty="0"/>
              <a:t>Giphy.com</a:t>
            </a:r>
          </a:p>
          <a:p>
            <a:pPr lvl="1"/>
            <a:r>
              <a:rPr lang="en-AU" dirty="0"/>
              <a:t>So many gifs, so little time….</a:t>
            </a:r>
          </a:p>
        </p:txBody>
      </p:sp>
    </p:spTree>
    <p:extLst>
      <p:ext uri="{BB962C8B-B14F-4D97-AF65-F5344CB8AC3E}">
        <p14:creationId xmlns:p14="http://schemas.microsoft.com/office/powerpoint/2010/main" val="1559364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F333-1AF8-4979-90A2-169F4CC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5158-77A7-4509-8BC8-4B7A8E6B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Microsoft</a:t>
            </a:r>
          </a:p>
          <a:p>
            <a:pPr lvl="1"/>
            <a:r>
              <a:rPr lang="en-AU" dirty="0"/>
              <a:t>Hosting this event</a:t>
            </a:r>
          </a:p>
          <a:p>
            <a:r>
              <a:rPr lang="en-AU" dirty="0"/>
              <a:t>Kaggle</a:t>
            </a:r>
          </a:p>
          <a:p>
            <a:pPr lvl="1"/>
            <a:r>
              <a:rPr lang="en-AU" dirty="0"/>
              <a:t>Data, kernels, community</a:t>
            </a:r>
          </a:p>
          <a:p>
            <a:r>
              <a:rPr lang="en-AU" dirty="0"/>
              <a:t>Giphy.com</a:t>
            </a:r>
          </a:p>
          <a:p>
            <a:pPr lvl="1"/>
            <a:r>
              <a:rPr lang="en-AU" dirty="0"/>
              <a:t>So many gifs, so little time….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14804-1459-4D6E-9D21-3E8A09DE6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87" y="1376977"/>
            <a:ext cx="7043056" cy="52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98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ECFB-AEB1-4DCE-B9D5-A54BC6E9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A83D3-DE1E-44C9-BCA8-A88960A7B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Citizen Data Scientists – Melbourne</a:t>
            </a:r>
          </a:p>
          <a:p>
            <a:r>
              <a:rPr lang="en-AU" b="1" dirty="0">
                <a:solidFill>
                  <a:schemeClr val="bg1"/>
                </a:solidFill>
              </a:rPr>
              <a:t>Presented by Craig “Doc” Savage</a:t>
            </a:r>
          </a:p>
        </p:txBody>
      </p:sp>
    </p:spTree>
    <p:extLst>
      <p:ext uri="{BB962C8B-B14F-4D97-AF65-F5344CB8AC3E}">
        <p14:creationId xmlns:p14="http://schemas.microsoft.com/office/powerpoint/2010/main" val="269265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Personal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r>
              <a:rPr lang="en-US" dirty="0"/>
              <a:t>Roughly 20 years experience in industry:</a:t>
            </a:r>
          </a:p>
          <a:p>
            <a:pPr lvl="1"/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Biomedical Engineering</a:t>
            </a:r>
          </a:p>
          <a:p>
            <a:pPr lvl="1"/>
            <a:r>
              <a:rPr lang="en-US" dirty="0"/>
              <a:t>Banking (Risk)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5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Personal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351338"/>
          </a:xfrm>
        </p:spPr>
        <p:txBody>
          <a:bodyPr/>
          <a:lstStyle/>
          <a:p>
            <a:r>
              <a:rPr lang="en-US" dirty="0"/>
              <a:t>Education in technical fields and business</a:t>
            </a:r>
          </a:p>
          <a:p>
            <a:pPr lvl="1"/>
            <a:r>
              <a:rPr lang="en-US" dirty="0"/>
              <a:t>PhD in Electrical Engineering and MBA</a:t>
            </a:r>
          </a:p>
          <a:p>
            <a:r>
              <a:rPr lang="en-US" dirty="0"/>
              <a:t>Roughly 20 years experience in industry:</a:t>
            </a:r>
          </a:p>
          <a:p>
            <a:pPr lvl="1"/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Biomedical Engineering</a:t>
            </a:r>
          </a:p>
          <a:p>
            <a:pPr lvl="1"/>
            <a:r>
              <a:rPr lang="en-US" dirty="0"/>
              <a:t>Banking (Risk)</a:t>
            </a:r>
          </a:p>
          <a:p>
            <a:r>
              <a:rPr lang="en-US" dirty="0"/>
              <a:t>Motivated by implementation of systems</a:t>
            </a:r>
          </a:p>
          <a:p>
            <a:pPr lvl="1"/>
            <a:r>
              <a:rPr lang="en-US" dirty="0"/>
              <a:t>Flight tests</a:t>
            </a:r>
          </a:p>
          <a:p>
            <a:pPr lvl="1"/>
            <a:r>
              <a:rPr lang="en-US" dirty="0"/>
              <a:t>Patient trials</a:t>
            </a:r>
          </a:p>
          <a:p>
            <a:pPr lvl="1"/>
            <a:r>
              <a:rPr lang="en-US" dirty="0"/>
              <a:t>Customer assessment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1709738" y="5867400"/>
            <a:ext cx="8772525" cy="9620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Goal is to have a measurable impact</a:t>
            </a:r>
          </a:p>
        </p:txBody>
      </p:sp>
    </p:spTree>
    <p:extLst>
      <p:ext uri="{BB962C8B-B14F-4D97-AF65-F5344CB8AC3E}">
        <p14:creationId xmlns:p14="http://schemas.microsoft.com/office/powerpoint/2010/main" val="14729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8BD895D1-326B-4D8C-B4BD-B9805251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From the data camp podcast</a:t>
            </a:r>
          </a:p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  <a:hlinkClick r:id="rId2"/>
              </a:rPr>
              <a:t>https://www.datacamp.com/community/podcast</a:t>
            </a:r>
            <a:endParaRPr lang="en-AU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</a:rPr>
              <a:t>Getting Your First Data Science Job (with Chris </a:t>
            </a:r>
            <a:r>
              <a:rPr lang="en-AU" sz="1800" dirty="0" err="1">
                <a:solidFill>
                  <a:schemeClr val="bg1"/>
                </a:solidFill>
              </a:rPr>
              <a:t>Albon</a:t>
            </a:r>
            <a:r>
              <a:rPr lang="en-AU" sz="18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</a:rPr>
              <a:t>Host (Hugo Bowne-Anderson): “</a:t>
            </a:r>
            <a:r>
              <a:rPr lang="en-AU" sz="1800" i="1" dirty="0">
                <a:solidFill>
                  <a:schemeClr val="bg1"/>
                </a:solidFill>
              </a:rPr>
              <a:t>Which do you prefer: Random Forests or Support Vector Machines?</a:t>
            </a:r>
            <a:r>
              <a:rPr lang="en-AU" sz="1800" dirty="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r>
              <a:rPr lang="en-AU" sz="1900" dirty="0">
                <a:solidFill>
                  <a:schemeClr val="bg1"/>
                </a:solidFill>
              </a:rPr>
              <a:t>Guest (Chris </a:t>
            </a:r>
            <a:r>
              <a:rPr lang="en-AU" sz="1900" dirty="0" err="1">
                <a:solidFill>
                  <a:schemeClr val="bg1"/>
                </a:solidFill>
              </a:rPr>
              <a:t>Albon</a:t>
            </a:r>
            <a:r>
              <a:rPr lang="en-AU" sz="1900" dirty="0">
                <a:solidFill>
                  <a:schemeClr val="bg1"/>
                </a:solidFill>
              </a:rPr>
              <a:t>):</a:t>
            </a:r>
          </a:p>
          <a:p>
            <a:pPr marL="0" indent="0">
              <a:buNone/>
            </a:pPr>
            <a:r>
              <a:rPr lang="en-AU" sz="2000" i="1" dirty="0">
                <a:solidFill>
                  <a:schemeClr val="bg1"/>
                </a:solidFill>
              </a:rPr>
              <a:t>“Who uses Support Vector Machines? … I cannot think of a single case of someone who has used a support vector machine in production. Support Vector Machines are mathematically cool.”</a:t>
            </a:r>
          </a:p>
          <a:p>
            <a:pPr marL="0" indent="0">
              <a:buNone/>
            </a:pPr>
            <a:r>
              <a:rPr lang="en-AU" sz="2000" i="1" dirty="0">
                <a:solidFill>
                  <a:schemeClr val="bg1"/>
                </a:solidFill>
              </a:rPr>
              <a:t>“I cannot think of a single time that someone would choose a SVM over … anything! I don’t see that one moment when it’s that killer model to use.”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of machine learning algorithms</a:t>
            </a:r>
          </a:p>
          <a:p>
            <a:r>
              <a:rPr lang="en-US" dirty="0"/>
              <a:t>Popular in the 1990’s/early 2000’s (which was when I was active in ML)</a:t>
            </a:r>
          </a:p>
          <a:p>
            <a:pPr lvl="1"/>
            <a:r>
              <a:rPr lang="en-US" dirty="0"/>
              <a:t>My “go-to” algorithm when people want “Machine Learning”</a:t>
            </a:r>
          </a:p>
          <a:p>
            <a:pPr lvl="1"/>
            <a:r>
              <a:rPr lang="en-US" dirty="0"/>
              <a:t>Classification, regression</a:t>
            </a:r>
          </a:p>
          <a:p>
            <a:pPr lvl="1"/>
            <a:r>
              <a:rPr lang="en-US" dirty="0"/>
              <a:t>Also anomaly detection – “one-class” </a:t>
            </a:r>
          </a:p>
          <a:p>
            <a:r>
              <a:rPr lang="en-US" dirty="0"/>
              <a:t>Podcast – </a:t>
            </a:r>
          </a:p>
          <a:p>
            <a:pPr lvl="1"/>
            <a:r>
              <a:rPr lang="en-US" dirty="0"/>
              <a:t>Discussion about preferred ML algorithms at the end</a:t>
            </a:r>
          </a:p>
          <a:p>
            <a:pPr lvl="1"/>
            <a:r>
              <a:rPr lang="en-US" dirty="0"/>
              <a:t>SVMs were mentioned – confirmation bias</a:t>
            </a:r>
          </a:p>
        </p:txBody>
      </p:sp>
    </p:spTree>
    <p:extLst>
      <p:ext uri="{BB962C8B-B14F-4D97-AF65-F5344CB8AC3E}">
        <p14:creationId xmlns:p14="http://schemas.microsoft.com/office/powerpoint/2010/main" val="225166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8BD895D1-326B-4D8C-B4BD-B9805251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From the data camp podcast</a:t>
            </a:r>
          </a:p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  <a:hlinkClick r:id="rId2"/>
              </a:rPr>
              <a:t>https://www.datacamp.com/community/podcast</a:t>
            </a:r>
            <a:endParaRPr lang="en-AU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</a:rPr>
              <a:t>Getting Your First Data Science Job (with Chris </a:t>
            </a:r>
            <a:r>
              <a:rPr lang="en-AU" sz="1800" dirty="0" err="1">
                <a:solidFill>
                  <a:schemeClr val="bg1"/>
                </a:solidFill>
              </a:rPr>
              <a:t>Albon</a:t>
            </a:r>
            <a:r>
              <a:rPr lang="en-AU" sz="18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</a:rPr>
              <a:t>Host (Hugo Bowne-Anderson): “</a:t>
            </a:r>
            <a:r>
              <a:rPr lang="en-AU" sz="1800" i="1" dirty="0">
                <a:solidFill>
                  <a:schemeClr val="bg1"/>
                </a:solidFill>
              </a:rPr>
              <a:t>Which do you prefer: Random Forests or Support Vector Machines?</a:t>
            </a:r>
            <a:r>
              <a:rPr lang="en-AU" sz="1800" dirty="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r>
              <a:rPr lang="en-AU" sz="1900" dirty="0">
                <a:solidFill>
                  <a:schemeClr val="bg1"/>
                </a:solidFill>
              </a:rPr>
              <a:t>Guest (Chris </a:t>
            </a:r>
            <a:r>
              <a:rPr lang="en-AU" sz="1900" dirty="0" err="1">
                <a:solidFill>
                  <a:schemeClr val="bg1"/>
                </a:solidFill>
              </a:rPr>
              <a:t>Albon</a:t>
            </a:r>
            <a:r>
              <a:rPr lang="en-AU" sz="1900" dirty="0">
                <a:solidFill>
                  <a:schemeClr val="bg1"/>
                </a:solidFill>
              </a:rPr>
              <a:t>):</a:t>
            </a:r>
          </a:p>
          <a:p>
            <a:pPr marL="0" indent="0">
              <a:buNone/>
            </a:pPr>
            <a:r>
              <a:rPr lang="en-AU" sz="2000" i="1" dirty="0">
                <a:solidFill>
                  <a:schemeClr val="bg1"/>
                </a:solidFill>
              </a:rPr>
              <a:t>“Who uses Support Vector Machines? … I cannot think of a single case of someone who has used a support vector machine in production. Support Vector Machines are mathematically cool.”</a:t>
            </a:r>
          </a:p>
          <a:p>
            <a:pPr marL="0" indent="0">
              <a:buNone/>
            </a:pPr>
            <a:r>
              <a:rPr lang="en-AU" sz="2000" i="1" dirty="0">
                <a:solidFill>
                  <a:schemeClr val="bg1"/>
                </a:solidFill>
              </a:rPr>
              <a:t>“I cannot think of a single time that someone would choose a SVM over … anything! I don’t see that one moment when it’s that killer model to use.”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of machine learning algorithms</a:t>
            </a:r>
          </a:p>
          <a:p>
            <a:r>
              <a:rPr lang="en-US" dirty="0"/>
              <a:t>Popular in the 1990’s/early 2000’s (which was when I was active in ML)</a:t>
            </a:r>
          </a:p>
          <a:p>
            <a:pPr lvl="1"/>
            <a:r>
              <a:rPr lang="en-US" dirty="0"/>
              <a:t>My “go-to” algorithm when people want “Machine Learning”</a:t>
            </a:r>
          </a:p>
          <a:p>
            <a:pPr lvl="1"/>
            <a:r>
              <a:rPr lang="en-US" dirty="0"/>
              <a:t>Classification or regression</a:t>
            </a:r>
          </a:p>
          <a:p>
            <a:r>
              <a:rPr lang="en-US" dirty="0"/>
              <a:t>Podcast – </a:t>
            </a:r>
          </a:p>
          <a:p>
            <a:pPr lvl="1"/>
            <a:r>
              <a:rPr lang="en-US" dirty="0"/>
              <a:t>Discussion about preferred ML algorithms at the end</a:t>
            </a:r>
          </a:p>
          <a:p>
            <a:pPr lvl="1"/>
            <a:r>
              <a:rPr lang="en-US" dirty="0"/>
              <a:t>SVMs were mentioned – confirmation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2B36D-C065-48B7-B4DC-D974353D4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69" y="1644093"/>
            <a:ext cx="76608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3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8BD895D1-326B-4D8C-B4BD-B9805251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From the data camp podcast</a:t>
            </a:r>
          </a:p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  <a:hlinkClick r:id="rId2"/>
              </a:rPr>
              <a:t>https://www.datacamp.com/community/podcast</a:t>
            </a:r>
            <a:endParaRPr lang="en-AU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</a:rPr>
              <a:t>Getting Your First Data Science Job (with Chris </a:t>
            </a:r>
            <a:r>
              <a:rPr lang="en-AU" sz="1800" dirty="0" err="1">
                <a:solidFill>
                  <a:schemeClr val="bg1"/>
                </a:solidFill>
              </a:rPr>
              <a:t>Albon</a:t>
            </a:r>
            <a:r>
              <a:rPr lang="en-AU" sz="18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chemeClr val="bg1"/>
                </a:solidFill>
              </a:rPr>
              <a:t>Host (Hugo Bowne-Anderson): “</a:t>
            </a:r>
            <a:r>
              <a:rPr lang="en-AU" sz="1800" i="1" dirty="0">
                <a:solidFill>
                  <a:schemeClr val="bg1"/>
                </a:solidFill>
              </a:rPr>
              <a:t>Which do you prefer: Random Forests or Support Vector Machines?</a:t>
            </a:r>
            <a:r>
              <a:rPr lang="en-AU" sz="1800" dirty="0">
                <a:solidFill>
                  <a:schemeClr val="bg1"/>
                </a:solidFill>
              </a:rPr>
              <a:t>”</a:t>
            </a:r>
          </a:p>
          <a:p>
            <a:pPr marL="0" indent="0">
              <a:buNone/>
            </a:pPr>
            <a:r>
              <a:rPr lang="en-AU" sz="1900" dirty="0">
                <a:solidFill>
                  <a:schemeClr val="bg1"/>
                </a:solidFill>
              </a:rPr>
              <a:t>Guest (Chris </a:t>
            </a:r>
            <a:r>
              <a:rPr lang="en-AU" sz="1900" dirty="0" err="1">
                <a:solidFill>
                  <a:schemeClr val="bg1"/>
                </a:solidFill>
              </a:rPr>
              <a:t>Albon</a:t>
            </a:r>
            <a:r>
              <a:rPr lang="en-AU" sz="1900" dirty="0">
                <a:solidFill>
                  <a:schemeClr val="bg1"/>
                </a:solidFill>
              </a:rPr>
              <a:t>):</a:t>
            </a:r>
          </a:p>
          <a:p>
            <a:pPr marL="0" indent="0">
              <a:buNone/>
            </a:pPr>
            <a:r>
              <a:rPr lang="en-AU" sz="2000" i="1" dirty="0">
                <a:solidFill>
                  <a:schemeClr val="bg1"/>
                </a:solidFill>
              </a:rPr>
              <a:t>“Who uses Support Vector Machines? … I cannot think of a single case of someone who has used a support vector machine in production. Support Vector Machines are mathematically cool.”</a:t>
            </a:r>
          </a:p>
          <a:p>
            <a:pPr marL="0" indent="0">
              <a:buNone/>
            </a:pPr>
            <a:r>
              <a:rPr lang="en-AU" sz="2000" i="1" dirty="0">
                <a:solidFill>
                  <a:schemeClr val="bg1"/>
                </a:solidFill>
              </a:rPr>
              <a:t>“I cannot think of a single time that someone would choose a SVM over … anything! I don’t see that one moment when it’s that killer model to use.”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of machine learning algorithms</a:t>
            </a:r>
          </a:p>
          <a:p>
            <a:r>
              <a:rPr lang="en-US" dirty="0"/>
              <a:t>Popular in the 1990’s/early 2000’s (which was when I was active in ML)</a:t>
            </a:r>
          </a:p>
          <a:p>
            <a:pPr lvl="1"/>
            <a:r>
              <a:rPr lang="en-US" dirty="0"/>
              <a:t>My “go-to” algorithm when people want “Machine Learning”</a:t>
            </a:r>
          </a:p>
          <a:p>
            <a:pPr lvl="1"/>
            <a:r>
              <a:rPr lang="en-US" dirty="0"/>
              <a:t>Classification or regression</a:t>
            </a:r>
          </a:p>
          <a:p>
            <a:r>
              <a:rPr lang="en-US" dirty="0"/>
              <a:t>Podcast – </a:t>
            </a:r>
          </a:p>
          <a:p>
            <a:pPr lvl="1"/>
            <a:r>
              <a:rPr lang="en-US" dirty="0"/>
              <a:t>Discussion about preferred ML algorithms at the end</a:t>
            </a:r>
          </a:p>
          <a:p>
            <a:pPr lvl="1"/>
            <a:r>
              <a:rPr lang="en-US" dirty="0"/>
              <a:t>SVMs were mentioned – confirmation bias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DFE201-0496-4203-B1B5-B32BA33E8475}"/>
              </a:ext>
            </a:extLst>
          </p:cNvPr>
          <p:cNvSpPr/>
          <p:nvPr/>
        </p:nvSpPr>
        <p:spPr>
          <a:xfrm>
            <a:off x="838200" y="2309567"/>
            <a:ext cx="10200588" cy="2589441"/>
          </a:xfrm>
          <a:prstGeom prst="roundRect">
            <a:avLst/>
          </a:prstGeom>
          <a:solidFill>
            <a:srgbClr val="CD7F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i="1" dirty="0">
                <a:solidFill>
                  <a:schemeClr val="tx1"/>
                </a:solidFill>
              </a:rPr>
              <a:t>Goal: Give practical overview of strengths of 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26551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129959</TotalTime>
  <Words>2234</Words>
  <Application>Microsoft Office PowerPoint</Application>
  <PresentationFormat>Widescreen</PresentationFormat>
  <Paragraphs>620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Practical Approaches to Mathematical Tools: Support Vector Machines</vt:lpstr>
      <vt:lpstr>Disclosures</vt:lpstr>
      <vt:lpstr>Introduction</vt:lpstr>
      <vt:lpstr>Introduction: Personal</vt:lpstr>
      <vt:lpstr>Introduction: Personal</vt:lpstr>
      <vt:lpstr>Introduction: Personal</vt:lpstr>
      <vt:lpstr>Introduction: Support Vector Machines</vt:lpstr>
      <vt:lpstr>Introduction: Support Vector Machines</vt:lpstr>
      <vt:lpstr>Introduction: Support Vector Machines</vt:lpstr>
      <vt:lpstr>Introduction: Ulmer’s law</vt:lpstr>
      <vt:lpstr>Introduction: Support Vector Machines</vt:lpstr>
      <vt:lpstr>Introduction: Support Vector Machines</vt:lpstr>
      <vt:lpstr>Introduction: Overview</vt:lpstr>
      <vt:lpstr>Introduction: Overview</vt:lpstr>
      <vt:lpstr>Classification</vt:lpstr>
      <vt:lpstr>Classification: Overview</vt:lpstr>
      <vt:lpstr>Classification: Support Vectors</vt:lpstr>
      <vt:lpstr>Classification Overview: SVM</vt:lpstr>
      <vt:lpstr>Classification Overview: SVM</vt:lpstr>
      <vt:lpstr>Classification Overview: SVM</vt:lpstr>
      <vt:lpstr>Support Vector Machines: Classification</vt:lpstr>
      <vt:lpstr>Stakeholder Engagement</vt:lpstr>
      <vt:lpstr>Kernels</vt:lpstr>
      <vt:lpstr>Regression</vt:lpstr>
      <vt:lpstr>Support Vector Regression</vt:lpstr>
      <vt:lpstr>Support Vector Regression: Options</vt:lpstr>
      <vt:lpstr>Demo: Parameter Tuning</vt:lpstr>
      <vt:lpstr>Real Problems</vt:lpstr>
      <vt:lpstr>Classification: Titanic Survival</vt:lpstr>
      <vt:lpstr>Titanic Survival: Test</vt:lpstr>
      <vt:lpstr>Titanic Survival: Model</vt:lpstr>
      <vt:lpstr>Titanic Survival: Assessment</vt:lpstr>
      <vt:lpstr>Titanic Survival: Assessment</vt:lpstr>
      <vt:lpstr>Regression: House Prices</vt:lpstr>
      <vt:lpstr>House Prices</vt:lpstr>
      <vt:lpstr>House Prices: Impact</vt:lpstr>
      <vt:lpstr>Conclusion</vt:lpstr>
      <vt:lpstr>Practical Aspects of Data Science</vt:lpstr>
      <vt:lpstr>Practical Aspects of Data Science</vt:lpstr>
      <vt:lpstr>Practical Aspects of Data Science</vt:lpstr>
      <vt:lpstr>Practical Aspects of Data Science</vt:lpstr>
      <vt:lpstr>Practical Aspects of Data Science</vt:lpstr>
      <vt:lpstr>Summary</vt:lpstr>
      <vt:lpstr>Resources</vt:lpstr>
      <vt:lpstr>Where you can find me</vt:lpstr>
      <vt:lpstr>Acknowledgements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the Bottleneck:  From Fast Programs to Fast Projects</dc:title>
  <dc:creator>Doc Savage</dc:creator>
  <cp:lastModifiedBy>Craig Savage</cp:lastModifiedBy>
  <cp:revision>458</cp:revision>
  <dcterms:created xsi:type="dcterms:W3CDTF">2017-01-06T21:53:32Z</dcterms:created>
  <dcterms:modified xsi:type="dcterms:W3CDTF">2019-07-24T02:09:05Z</dcterms:modified>
</cp:coreProperties>
</file>